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336" r:id="rId4"/>
    <p:sldId id="338" r:id="rId5"/>
    <p:sldId id="287" r:id="rId6"/>
    <p:sldId id="291" r:id="rId7"/>
    <p:sldId id="295" r:id="rId8"/>
    <p:sldId id="292" r:id="rId9"/>
    <p:sldId id="293" r:id="rId10"/>
    <p:sldId id="294" r:id="rId11"/>
    <p:sldId id="288" r:id="rId12"/>
    <p:sldId id="296" r:id="rId13"/>
    <p:sldId id="297" r:id="rId14"/>
    <p:sldId id="298" r:id="rId15"/>
    <p:sldId id="299" r:id="rId16"/>
    <p:sldId id="300" r:id="rId17"/>
    <p:sldId id="301" r:id="rId18"/>
    <p:sldId id="302" r:id="rId19"/>
    <p:sldId id="260" r:id="rId20"/>
    <p:sldId id="261" r:id="rId21"/>
    <p:sldId id="262" r:id="rId22"/>
    <p:sldId id="263" r:id="rId23"/>
    <p:sldId id="264" r:id="rId24"/>
    <p:sldId id="307" r:id="rId25"/>
    <p:sldId id="265" r:id="rId26"/>
    <p:sldId id="305" r:id="rId27"/>
    <p:sldId id="306" r:id="rId28"/>
    <p:sldId id="303"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37"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35" r:id="rId58"/>
    <p:sldId id="304" r:id="rId59"/>
    <p:sldId id="266" r:id="rId60"/>
    <p:sldId id="267" r:id="rId61"/>
    <p:sldId id="268" r:id="rId62"/>
    <p:sldId id="269" r:id="rId63"/>
    <p:sldId id="282" r:id="rId64"/>
    <p:sldId id="283" r:id="rId65"/>
    <p:sldId id="289"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9F2CC2-C82C-4CD7-A522-1BE776F0D8BF}"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0538C-4645-4848-B40E-5A611BBBB67E}" type="slidenum">
              <a:rPr lang="en-US" smtClean="0"/>
              <a:t>‹#›</a:t>
            </a:fld>
            <a:endParaRPr lang="en-US"/>
          </a:p>
        </p:txBody>
      </p:sp>
    </p:spTree>
    <p:extLst>
      <p:ext uri="{BB962C8B-B14F-4D97-AF65-F5344CB8AC3E}">
        <p14:creationId xmlns:p14="http://schemas.microsoft.com/office/powerpoint/2010/main" val="4098610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F2CC2-C82C-4CD7-A522-1BE776F0D8BF}"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0538C-4645-4848-B40E-5A611BBBB67E}" type="slidenum">
              <a:rPr lang="en-US" smtClean="0"/>
              <a:t>‹#›</a:t>
            </a:fld>
            <a:endParaRPr lang="en-US"/>
          </a:p>
        </p:txBody>
      </p:sp>
    </p:spTree>
    <p:extLst>
      <p:ext uri="{BB962C8B-B14F-4D97-AF65-F5344CB8AC3E}">
        <p14:creationId xmlns:p14="http://schemas.microsoft.com/office/powerpoint/2010/main" val="31451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F2CC2-C82C-4CD7-A522-1BE776F0D8BF}"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0538C-4645-4848-B40E-5A611BBBB67E}" type="slidenum">
              <a:rPr lang="en-US" smtClean="0"/>
              <a:t>‹#›</a:t>
            </a:fld>
            <a:endParaRPr lang="en-US"/>
          </a:p>
        </p:txBody>
      </p:sp>
    </p:spTree>
    <p:extLst>
      <p:ext uri="{BB962C8B-B14F-4D97-AF65-F5344CB8AC3E}">
        <p14:creationId xmlns:p14="http://schemas.microsoft.com/office/powerpoint/2010/main" val="419532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F2CC2-C82C-4CD7-A522-1BE776F0D8BF}"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0538C-4645-4848-B40E-5A611BBBB67E}" type="slidenum">
              <a:rPr lang="en-US" smtClean="0"/>
              <a:t>‹#›</a:t>
            </a:fld>
            <a:endParaRPr lang="en-US"/>
          </a:p>
        </p:txBody>
      </p:sp>
    </p:spTree>
    <p:extLst>
      <p:ext uri="{BB962C8B-B14F-4D97-AF65-F5344CB8AC3E}">
        <p14:creationId xmlns:p14="http://schemas.microsoft.com/office/powerpoint/2010/main" val="146739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9F2CC2-C82C-4CD7-A522-1BE776F0D8BF}"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0538C-4645-4848-B40E-5A611BBBB67E}" type="slidenum">
              <a:rPr lang="en-US" smtClean="0"/>
              <a:t>‹#›</a:t>
            </a:fld>
            <a:endParaRPr lang="en-US"/>
          </a:p>
        </p:txBody>
      </p:sp>
    </p:spTree>
    <p:extLst>
      <p:ext uri="{BB962C8B-B14F-4D97-AF65-F5344CB8AC3E}">
        <p14:creationId xmlns:p14="http://schemas.microsoft.com/office/powerpoint/2010/main" val="3389387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9F2CC2-C82C-4CD7-A522-1BE776F0D8BF}"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0538C-4645-4848-B40E-5A611BBBB67E}" type="slidenum">
              <a:rPr lang="en-US" smtClean="0"/>
              <a:t>‹#›</a:t>
            </a:fld>
            <a:endParaRPr lang="en-US"/>
          </a:p>
        </p:txBody>
      </p:sp>
    </p:spTree>
    <p:extLst>
      <p:ext uri="{BB962C8B-B14F-4D97-AF65-F5344CB8AC3E}">
        <p14:creationId xmlns:p14="http://schemas.microsoft.com/office/powerpoint/2010/main" val="4222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9F2CC2-C82C-4CD7-A522-1BE776F0D8BF}" type="datetimeFigureOut">
              <a:rPr lang="en-US" smtClean="0"/>
              <a:t>2/24/2016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E0538C-4645-4848-B40E-5A611BBBB67E}" type="slidenum">
              <a:rPr lang="en-US" smtClean="0"/>
              <a:t>‹#›</a:t>
            </a:fld>
            <a:endParaRPr lang="en-US"/>
          </a:p>
        </p:txBody>
      </p:sp>
    </p:spTree>
    <p:extLst>
      <p:ext uri="{BB962C8B-B14F-4D97-AF65-F5344CB8AC3E}">
        <p14:creationId xmlns:p14="http://schemas.microsoft.com/office/powerpoint/2010/main" val="396429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9F2CC2-C82C-4CD7-A522-1BE776F0D8BF}" type="datetimeFigureOut">
              <a:rPr lang="en-US" smtClean="0"/>
              <a:t>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E0538C-4645-4848-B40E-5A611BBBB67E}" type="slidenum">
              <a:rPr lang="en-US" smtClean="0"/>
              <a:t>‹#›</a:t>
            </a:fld>
            <a:endParaRPr lang="en-US"/>
          </a:p>
        </p:txBody>
      </p:sp>
    </p:spTree>
    <p:extLst>
      <p:ext uri="{BB962C8B-B14F-4D97-AF65-F5344CB8AC3E}">
        <p14:creationId xmlns:p14="http://schemas.microsoft.com/office/powerpoint/2010/main" val="3194175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F2CC2-C82C-4CD7-A522-1BE776F0D8BF}" type="datetimeFigureOut">
              <a:rPr lang="en-US" smtClean="0"/>
              <a:t>2/24/2016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E0538C-4645-4848-B40E-5A611BBBB67E}" type="slidenum">
              <a:rPr lang="en-US" smtClean="0"/>
              <a:t>‹#›</a:t>
            </a:fld>
            <a:endParaRPr lang="en-US"/>
          </a:p>
        </p:txBody>
      </p:sp>
    </p:spTree>
    <p:extLst>
      <p:ext uri="{BB962C8B-B14F-4D97-AF65-F5344CB8AC3E}">
        <p14:creationId xmlns:p14="http://schemas.microsoft.com/office/powerpoint/2010/main" val="176878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F2CC2-C82C-4CD7-A522-1BE776F0D8BF}"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0538C-4645-4848-B40E-5A611BBBB67E}" type="slidenum">
              <a:rPr lang="en-US" smtClean="0"/>
              <a:t>‹#›</a:t>
            </a:fld>
            <a:endParaRPr lang="en-US"/>
          </a:p>
        </p:txBody>
      </p:sp>
    </p:spTree>
    <p:extLst>
      <p:ext uri="{BB962C8B-B14F-4D97-AF65-F5344CB8AC3E}">
        <p14:creationId xmlns:p14="http://schemas.microsoft.com/office/powerpoint/2010/main" val="3107067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F2CC2-C82C-4CD7-A522-1BE776F0D8BF}"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0538C-4645-4848-B40E-5A611BBBB67E}" type="slidenum">
              <a:rPr lang="en-US" smtClean="0"/>
              <a:t>‹#›</a:t>
            </a:fld>
            <a:endParaRPr lang="en-US"/>
          </a:p>
        </p:txBody>
      </p:sp>
    </p:spTree>
    <p:extLst>
      <p:ext uri="{BB962C8B-B14F-4D97-AF65-F5344CB8AC3E}">
        <p14:creationId xmlns:p14="http://schemas.microsoft.com/office/powerpoint/2010/main" val="2421449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F2CC2-C82C-4CD7-A522-1BE776F0D8BF}" type="datetimeFigureOut">
              <a:rPr lang="en-US" smtClean="0"/>
              <a:t>2/24/2016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0538C-4645-4848-B40E-5A611BBBB67E}" type="slidenum">
              <a:rPr lang="en-US" smtClean="0"/>
              <a:t>‹#›</a:t>
            </a:fld>
            <a:endParaRPr lang="en-US"/>
          </a:p>
        </p:txBody>
      </p:sp>
    </p:spTree>
    <p:extLst>
      <p:ext uri="{BB962C8B-B14F-4D97-AF65-F5344CB8AC3E}">
        <p14:creationId xmlns:p14="http://schemas.microsoft.com/office/powerpoint/2010/main" val="2827245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omkIwWGYfWQ"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North Versus South</a:t>
            </a:r>
            <a:endParaRPr lang="en-US" dirty="0"/>
          </a:p>
        </p:txBody>
      </p:sp>
      <p:sp>
        <p:nvSpPr>
          <p:cNvPr id="3" name="Subtitle 2"/>
          <p:cNvSpPr>
            <a:spLocks noGrp="1"/>
          </p:cNvSpPr>
          <p:nvPr>
            <p:ph type="subTitle" idx="1"/>
          </p:nvPr>
        </p:nvSpPr>
        <p:spPr/>
        <p:txBody>
          <a:bodyPr/>
          <a:lstStyle/>
          <a:p>
            <a:r>
              <a:rPr lang="en-US" dirty="0" smtClean="0"/>
              <a:t>Reasons for the Civil War</a:t>
            </a:r>
            <a:endParaRPr lang="en-US" dirty="0"/>
          </a:p>
        </p:txBody>
      </p:sp>
    </p:spTree>
    <p:extLst>
      <p:ext uri="{BB962C8B-B14F-4D97-AF65-F5344CB8AC3E}">
        <p14:creationId xmlns:p14="http://schemas.microsoft.com/office/powerpoint/2010/main" val="2120624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of the North</a:t>
            </a:r>
            <a:endParaRPr lang="en-US" dirty="0"/>
          </a:p>
        </p:txBody>
      </p:sp>
      <p:sp>
        <p:nvSpPr>
          <p:cNvPr id="3" name="Content Placeholder 2"/>
          <p:cNvSpPr>
            <a:spLocks noGrp="1"/>
          </p:cNvSpPr>
          <p:nvPr>
            <p:ph idx="1"/>
          </p:nvPr>
        </p:nvSpPr>
        <p:spPr>
          <a:xfrm>
            <a:off x="152400" y="1262062"/>
            <a:ext cx="8839200" cy="5105400"/>
          </a:xfrm>
        </p:spPr>
        <p:txBody>
          <a:bodyPr>
            <a:normAutofit/>
          </a:bodyPr>
          <a:lstStyle/>
          <a:p>
            <a:r>
              <a:rPr lang="en-US" dirty="0" smtClean="0"/>
              <a:t>Natural features of the Northern United States:</a:t>
            </a:r>
          </a:p>
          <a:p>
            <a:pPr lvl="1"/>
            <a:r>
              <a:rPr lang="en-US" dirty="0" smtClean="0"/>
              <a:t>Further south (still in the Northern United States) there was rich soil from river (silt) deposits.  These areas were good for farmland.  (Southern New York, Pennsylvania, New Jersey and Delaware)</a:t>
            </a:r>
          </a:p>
        </p:txBody>
      </p:sp>
      <p:pic>
        <p:nvPicPr>
          <p:cNvPr id="11266" name="Picture 2" descr="http://cache3.asset-cache.net/xd/666-69.jpg?v=1&amp;c=IWSAsset&amp;k=2&amp;d=2DF30557A92EF68A07B7DE07603C49D886871D979DBBA8364D104297889386B4810F755E003CBE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4762"/>
            <a:ext cx="5410200" cy="30432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19800" y="5867400"/>
            <a:ext cx="2604655" cy="707886"/>
          </a:xfrm>
          <a:prstGeom prst="rect">
            <a:avLst/>
          </a:prstGeom>
        </p:spPr>
        <p:txBody>
          <a:bodyPr wrap="square">
            <a:spAutoFit/>
          </a:bodyPr>
          <a:lstStyle/>
          <a:p>
            <a:r>
              <a:rPr lang="en-US" sz="1000" dirty="0" smtClean="0"/>
              <a:t>http://cache3.asset-cache.net/xd/666-69.jpg?v=1&amp;c=IWSAsset&amp;k=2&amp;d=2DF30557A92EF68A07B7DE07603C49D886871D979DBBA8364D104297889386B4810F755E003CBEB8</a:t>
            </a:r>
            <a:endParaRPr lang="en-US" sz="1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0862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of the South</a:t>
            </a:r>
            <a:endParaRPr lang="en-US" dirty="0"/>
          </a:p>
        </p:txBody>
      </p:sp>
      <p:sp>
        <p:nvSpPr>
          <p:cNvPr id="3" name="Content Placeholder 2"/>
          <p:cNvSpPr>
            <a:spLocks noGrp="1"/>
          </p:cNvSpPr>
          <p:nvPr>
            <p:ph idx="1"/>
          </p:nvPr>
        </p:nvSpPr>
        <p:spPr>
          <a:xfrm>
            <a:off x="152400" y="1371601"/>
            <a:ext cx="8686800" cy="1905000"/>
          </a:xfrm>
        </p:spPr>
        <p:txBody>
          <a:bodyPr>
            <a:normAutofit fontScale="92500" lnSpcReduction="10000"/>
          </a:bodyPr>
          <a:lstStyle/>
          <a:p>
            <a:r>
              <a:rPr lang="en-US" dirty="0" smtClean="0"/>
              <a:t>The South is defined as the area from Maryland to Florida and from the Atlantic Coast to Texas.</a:t>
            </a:r>
          </a:p>
          <a:p>
            <a:r>
              <a:rPr lang="en-US" dirty="0" smtClean="0"/>
              <a:t>The Southern United States have mild (to non-existent)</a:t>
            </a:r>
            <a:r>
              <a:rPr lang="en-US" dirty="0"/>
              <a:t> winters and LONG, HOT, humid </a:t>
            </a:r>
            <a:r>
              <a:rPr lang="en-US" dirty="0" smtClean="0"/>
              <a:t>summers.</a:t>
            </a:r>
            <a:endParaRPr lang="en-US" dirty="0"/>
          </a:p>
        </p:txBody>
      </p:sp>
      <p:pic>
        <p:nvPicPr>
          <p:cNvPr id="13314" name="Picture 2" descr="http://www.crf-usa.org/images/stories/bhm/bhmwashingtonfar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53665"/>
            <a:ext cx="4572000" cy="34766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76800" y="6400800"/>
            <a:ext cx="3886200" cy="400110"/>
          </a:xfrm>
          <a:prstGeom prst="rect">
            <a:avLst/>
          </a:prstGeom>
        </p:spPr>
        <p:txBody>
          <a:bodyPr wrap="square">
            <a:spAutoFit/>
          </a:bodyPr>
          <a:lstStyle/>
          <a:p>
            <a:r>
              <a:rPr lang="en-US" sz="1000" dirty="0" smtClean="0"/>
              <a:t>http://www.crf-usa.org/images/stories/bhm/bhmwashingtonfarmer.jpg</a:t>
            </a:r>
            <a:endParaRPr lang="en-US" sz="1000" dirty="0"/>
          </a:p>
        </p:txBody>
      </p:sp>
      <p:sp>
        <p:nvSpPr>
          <p:cNvPr id="5" name="TextBox 4"/>
          <p:cNvSpPr txBox="1"/>
          <p:nvPr/>
        </p:nvSpPr>
        <p:spPr>
          <a:xfrm>
            <a:off x="5029200" y="3353665"/>
            <a:ext cx="3886200" cy="2831544"/>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Lots of rain and a long growing season make this area ideal for agriculture.</a:t>
            </a:r>
          </a:p>
          <a:p>
            <a:endParaRPr lang="en-US" dirty="0"/>
          </a:p>
        </p:txBody>
      </p:sp>
    </p:spTree>
    <p:extLst>
      <p:ext uri="{BB962C8B-B14F-4D97-AF65-F5344CB8AC3E}">
        <p14:creationId xmlns:p14="http://schemas.microsoft.com/office/powerpoint/2010/main" val="170123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of the South</a:t>
            </a:r>
            <a:endParaRPr lang="en-US" dirty="0"/>
          </a:p>
        </p:txBody>
      </p:sp>
      <p:sp>
        <p:nvSpPr>
          <p:cNvPr id="3" name="Content Placeholder 2"/>
          <p:cNvSpPr>
            <a:spLocks noGrp="1"/>
          </p:cNvSpPr>
          <p:nvPr>
            <p:ph idx="1"/>
          </p:nvPr>
        </p:nvSpPr>
        <p:spPr>
          <a:xfrm>
            <a:off x="381000" y="1166018"/>
            <a:ext cx="8229600" cy="4525963"/>
          </a:xfrm>
        </p:spPr>
        <p:txBody>
          <a:bodyPr>
            <a:normAutofit/>
          </a:bodyPr>
          <a:lstStyle/>
          <a:p>
            <a:r>
              <a:rPr lang="en-US" dirty="0" smtClean="0"/>
              <a:t>Natural features include:</a:t>
            </a:r>
          </a:p>
          <a:p>
            <a:pPr lvl="1"/>
            <a:r>
              <a:rPr lang="en-US" dirty="0" smtClean="0"/>
              <a:t>Wide coastal plains line the shore line of the Southern United States from Chesapeake Bay to the Gulf of Mexico. These make for 300 miles of fertile lowlands.</a:t>
            </a:r>
          </a:p>
        </p:txBody>
      </p:sp>
      <p:pic>
        <p:nvPicPr>
          <p:cNvPr id="15362" name="Picture 2" descr="http://cache4.asset-cache.net/gc/578750735-rare-pampas-deer-grazing-in-swamp-ibera-gettyimages.jpg?v=1&amp;c=IWSAsset&amp;k=2&amp;d=mMbGfX8N7dVV6blX0LU2a%2FmbWxSAVIjaewOq0U0p0EMehoA1IOkpS4zHtzbX4ORYoF9hApfSlTes65awxfTctdDQr7x%2Ft%2BimNhootbNLlwQ%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429000"/>
            <a:ext cx="4848225" cy="32194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5527" y="5715000"/>
            <a:ext cx="3581400" cy="861774"/>
          </a:xfrm>
          <a:prstGeom prst="rect">
            <a:avLst/>
          </a:prstGeom>
        </p:spPr>
        <p:txBody>
          <a:bodyPr wrap="square">
            <a:spAutoFit/>
          </a:bodyPr>
          <a:lstStyle/>
          <a:p>
            <a:r>
              <a:rPr lang="en-US" sz="1000" dirty="0" smtClean="0"/>
              <a:t>http://cache4.asset-cache.net/gc/578750735-rare-pampas-deer-grazing-in-swamp-ibera-gettyimages.jpg?v=1&amp;c=IWSAsset&amp;k=2&amp;d=mMbGfX8N7dVV6blX0LU2a%2FmbWxSAVIjaewOq0U0p0EMehoA1IOkpS4zHtzbX4ORYoF9hApfSlTes65awxfTctdDQr7x%2Ft%2BimNhootbNLlwQ%3D</a:t>
            </a:r>
            <a:endParaRPr lang="en-US" sz="1000" dirty="0"/>
          </a:p>
        </p:txBody>
      </p:sp>
    </p:spTree>
    <p:extLst>
      <p:ext uri="{BB962C8B-B14F-4D97-AF65-F5344CB8AC3E}">
        <p14:creationId xmlns:p14="http://schemas.microsoft.com/office/powerpoint/2010/main" val="4201556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of the South</a:t>
            </a:r>
            <a:endParaRPr lang="en-US" dirty="0"/>
          </a:p>
        </p:txBody>
      </p:sp>
      <p:sp>
        <p:nvSpPr>
          <p:cNvPr id="3" name="Content Placeholder 2"/>
          <p:cNvSpPr>
            <a:spLocks noGrp="1"/>
          </p:cNvSpPr>
          <p:nvPr>
            <p:ph idx="1"/>
          </p:nvPr>
        </p:nvSpPr>
        <p:spPr>
          <a:xfrm>
            <a:off x="2769428" y="1089818"/>
            <a:ext cx="6629400" cy="4525963"/>
          </a:xfrm>
        </p:spPr>
        <p:txBody>
          <a:bodyPr>
            <a:normAutofit/>
          </a:bodyPr>
          <a:lstStyle/>
          <a:p>
            <a:r>
              <a:rPr lang="en-US" dirty="0" smtClean="0"/>
              <a:t>Natural features include:</a:t>
            </a:r>
          </a:p>
          <a:p>
            <a:pPr lvl="1"/>
            <a:r>
              <a:rPr lang="en-US" dirty="0" smtClean="0"/>
              <a:t>Swamps and marshes dot the plains along the coast.  This land is idea for growing rice and sugarcane.  Also, indigo is grown in the dry land above the swamps. </a:t>
            </a:r>
          </a:p>
        </p:txBody>
      </p:sp>
      <p:pic>
        <p:nvPicPr>
          <p:cNvPr id="16386" name="Picture 2" descr="http://docsouth.unc.edu/nc/king/king0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982" y="4242830"/>
            <a:ext cx="3314700" cy="25059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60699" y="5562600"/>
            <a:ext cx="2349501" cy="400110"/>
          </a:xfrm>
          <a:prstGeom prst="rect">
            <a:avLst/>
          </a:prstGeom>
        </p:spPr>
        <p:txBody>
          <a:bodyPr wrap="square">
            <a:spAutoFit/>
          </a:bodyPr>
          <a:lstStyle/>
          <a:p>
            <a:r>
              <a:rPr lang="en-US" sz="1000" dirty="0" smtClean="0"/>
              <a:t>http://docsouth.unc.edu/nc/king/king083.jpg</a:t>
            </a:r>
            <a:endParaRPr lang="en-US" sz="1000" dirty="0"/>
          </a:p>
        </p:txBody>
      </p:sp>
      <p:pic>
        <p:nvPicPr>
          <p:cNvPr id="16388" name="Picture 4" descr="https://upload.wikimedia.org/wikipedia/commons/8/88/SlaveChildrenUnknow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04429"/>
            <a:ext cx="2905125" cy="48768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33725" y="5990420"/>
            <a:ext cx="2047875" cy="553998"/>
          </a:xfrm>
          <a:prstGeom prst="rect">
            <a:avLst/>
          </a:prstGeom>
        </p:spPr>
        <p:txBody>
          <a:bodyPr wrap="square">
            <a:spAutoFit/>
          </a:bodyPr>
          <a:lstStyle/>
          <a:p>
            <a:r>
              <a:rPr lang="en-US" sz="1000" dirty="0" smtClean="0"/>
              <a:t>https://upload.wikimedia.org/wikipedia/commons/8/88/SlaveChildrenUnknown.jpg</a:t>
            </a:r>
            <a:endParaRPr lang="en-US" sz="1000" dirty="0"/>
          </a:p>
        </p:txBody>
      </p:sp>
    </p:spTree>
    <p:extLst>
      <p:ext uri="{BB962C8B-B14F-4D97-AF65-F5344CB8AC3E}">
        <p14:creationId xmlns:p14="http://schemas.microsoft.com/office/powerpoint/2010/main" val="1731719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of the South</a:t>
            </a:r>
            <a:endParaRPr lang="en-US" dirty="0"/>
          </a:p>
        </p:txBody>
      </p:sp>
      <p:sp>
        <p:nvSpPr>
          <p:cNvPr id="3" name="Content Placeholder 2"/>
          <p:cNvSpPr>
            <a:spLocks noGrp="1"/>
          </p:cNvSpPr>
          <p:nvPr>
            <p:ph idx="1"/>
          </p:nvPr>
        </p:nvSpPr>
        <p:spPr>
          <a:xfrm>
            <a:off x="457200" y="1600200"/>
            <a:ext cx="3200400" cy="4525963"/>
          </a:xfrm>
        </p:spPr>
        <p:txBody>
          <a:bodyPr>
            <a:normAutofit/>
          </a:bodyPr>
          <a:lstStyle/>
          <a:p>
            <a:r>
              <a:rPr lang="en-US" dirty="0" smtClean="0"/>
              <a:t>Natural features include:</a:t>
            </a:r>
          </a:p>
          <a:p>
            <a:pPr lvl="1"/>
            <a:r>
              <a:rPr lang="en-US" dirty="0" smtClean="0"/>
              <a:t>Further inland from the coast is soil ideal for growing tobacco, cotton, and corn.</a:t>
            </a:r>
          </a:p>
        </p:txBody>
      </p:sp>
      <p:pic>
        <p:nvPicPr>
          <p:cNvPr id="17410" name="Picture 2" descr="https://s-media-cache-ak0.pinimg.com/236x/26/b3/62/26b3623b58f1c1e6f2529e06924b7c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1219200"/>
            <a:ext cx="5295900" cy="5475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47800" y="5986739"/>
            <a:ext cx="2133600" cy="707886"/>
          </a:xfrm>
          <a:prstGeom prst="rect">
            <a:avLst/>
          </a:prstGeom>
        </p:spPr>
        <p:txBody>
          <a:bodyPr wrap="square">
            <a:spAutoFit/>
          </a:bodyPr>
          <a:lstStyle/>
          <a:p>
            <a:r>
              <a:rPr lang="en-US" sz="1000" dirty="0" smtClean="0"/>
              <a:t>https://s-media-cache-ak0.pinimg.com/236x/26/b3/62/26b3623b58f1c1e6f2529e06924b7c54.jpg</a:t>
            </a:r>
            <a:endParaRPr lang="en-US" sz="1000" dirty="0"/>
          </a:p>
        </p:txBody>
      </p:sp>
    </p:spTree>
    <p:extLst>
      <p:ext uri="{BB962C8B-B14F-4D97-AF65-F5344CB8AC3E}">
        <p14:creationId xmlns:p14="http://schemas.microsoft.com/office/powerpoint/2010/main" val="1731719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of the South</a:t>
            </a:r>
            <a:endParaRPr lang="en-US" dirty="0"/>
          </a:p>
        </p:txBody>
      </p:sp>
      <p:sp>
        <p:nvSpPr>
          <p:cNvPr id="3" name="Content Placeholder 2"/>
          <p:cNvSpPr>
            <a:spLocks noGrp="1"/>
          </p:cNvSpPr>
          <p:nvPr>
            <p:ph idx="1"/>
          </p:nvPr>
        </p:nvSpPr>
        <p:spPr>
          <a:xfrm>
            <a:off x="4876800" y="1677866"/>
            <a:ext cx="4038600" cy="4525963"/>
          </a:xfrm>
        </p:spPr>
        <p:txBody>
          <a:bodyPr>
            <a:normAutofit/>
          </a:bodyPr>
          <a:lstStyle/>
          <a:p>
            <a:r>
              <a:rPr lang="en-US" dirty="0" smtClean="0"/>
              <a:t>Natural features include:</a:t>
            </a:r>
          </a:p>
          <a:p>
            <a:pPr lvl="1"/>
            <a:r>
              <a:rPr lang="en-US" dirty="0" smtClean="0"/>
              <a:t>North of the plains of the South are the Appalachian Mountains.  This is an ideal place for fruit orchards.</a:t>
            </a:r>
          </a:p>
        </p:txBody>
      </p:sp>
      <p:pic>
        <p:nvPicPr>
          <p:cNvPr id="18434" name="Picture 2" descr="https://s-media-cache-ak0.pinimg.com/236x/90/cf/0e/90cf0edfca1f41f0b707d559122871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4076700" cy="46812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7818" y="6328449"/>
            <a:ext cx="4062845" cy="400110"/>
          </a:xfrm>
          <a:prstGeom prst="rect">
            <a:avLst/>
          </a:prstGeom>
        </p:spPr>
        <p:txBody>
          <a:bodyPr wrap="square">
            <a:spAutoFit/>
          </a:bodyPr>
          <a:lstStyle/>
          <a:p>
            <a:r>
              <a:rPr lang="en-US" sz="1000" dirty="0" smtClean="0"/>
              <a:t>https://s-media-cache-ak0.pinimg.com/236x/90/cf/0e/90cf0edfca1f41f0b707d55912287165.jpg</a:t>
            </a:r>
            <a:endParaRPr lang="en-US" sz="1000" dirty="0"/>
          </a:p>
        </p:txBody>
      </p:sp>
    </p:spTree>
    <p:extLst>
      <p:ext uri="{BB962C8B-B14F-4D97-AF65-F5344CB8AC3E}">
        <p14:creationId xmlns:p14="http://schemas.microsoft.com/office/powerpoint/2010/main" val="1731719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of the South</a:t>
            </a:r>
            <a:endParaRPr lang="en-US" dirty="0"/>
          </a:p>
        </p:txBody>
      </p:sp>
      <p:sp>
        <p:nvSpPr>
          <p:cNvPr id="3" name="Content Placeholder 2"/>
          <p:cNvSpPr>
            <a:spLocks noGrp="1"/>
          </p:cNvSpPr>
          <p:nvPr>
            <p:ph idx="1"/>
          </p:nvPr>
        </p:nvSpPr>
        <p:spPr>
          <a:xfrm>
            <a:off x="152400" y="1219200"/>
            <a:ext cx="8229600" cy="4525963"/>
          </a:xfrm>
        </p:spPr>
        <p:txBody>
          <a:bodyPr>
            <a:normAutofit/>
          </a:bodyPr>
          <a:lstStyle/>
          <a:p>
            <a:r>
              <a:rPr lang="en-US" dirty="0" smtClean="0"/>
              <a:t>Natural features include:</a:t>
            </a:r>
          </a:p>
          <a:p>
            <a:pPr lvl="1"/>
            <a:r>
              <a:rPr lang="en-US" dirty="0" smtClean="0"/>
              <a:t>Along the Eastern coast of the South are great pine forests.  Lumber harvesting was a sub-economy here. (North Carolina).</a:t>
            </a:r>
          </a:p>
        </p:txBody>
      </p:sp>
      <p:pic>
        <p:nvPicPr>
          <p:cNvPr id="19458" name="Picture 2" descr="https://s-media-cache-ak0.pinimg.com/236x/40/1d/33/401d333ffc3bbdcc2e0413a8745f57c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381" y="3200400"/>
            <a:ext cx="3480619"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02817" y="2666945"/>
            <a:ext cx="3175819" cy="553998"/>
          </a:xfrm>
          <a:prstGeom prst="rect">
            <a:avLst/>
          </a:prstGeom>
        </p:spPr>
        <p:txBody>
          <a:bodyPr wrap="square">
            <a:spAutoFit/>
          </a:bodyPr>
          <a:lstStyle/>
          <a:p>
            <a:r>
              <a:rPr lang="en-US" sz="1000" dirty="0" smtClean="0"/>
              <a:t>https://s-media-cache-ak0.pinimg.com/236x/40/1d/33/401d333ffc3bbdcc2e0413a8745f57c7.jpg</a:t>
            </a:r>
            <a:endParaRPr lang="en-US" sz="1000" dirty="0"/>
          </a:p>
        </p:txBody>
      </p:sp>
      <p:pic>
        <p:nvPicPr>
          <p:cNvPr id="19464" name="Picture 8" descr="http://i0.wp.com/media.southernloggintimesmagazine.com/wp-content/uploads/2013/12/Harmon_85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49600"/>
            <a:ext cx="4991100" cy="33274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5526" y="6457890"/>
            <a:ext cx="5136573" cy="400110"/>
          </a:xfrm>
          <a:prstGeom prst="rect">
            <a:avLst/>
          </a:prstGeom>
        </p:spPr>
        <p:txBody>
          <a:bodyPr wrap="square">
            <a:spAutoFit/>
          </a:bodyPr>
          <a:lstStyle/>
          <a:p>
            <a:r>
              <a:rPr lang="en-US" sz="1000" dirty="0" smtClean="0"/>
              <a:t>http://i0.wp.com/media.southernloggintimesmagazine.com/wp-content/uploads/2013/12/Harmon_8502.jpg</a:t>
            </a:r>
            <a:endParaRPr lang="en-US" sz="1000" dirty="0"/>
          </a:p>
        </p:txBody>
      </p:sp>
    </p:spTree>
    <p:extLst>
      <p:ext uri="{BB962C8B-B14F-4D97-AF65-F5344CB8AC3E}">
        <p14:creationId xmlns:p14="http://schemas.microsoft.com/office/powerpoint/2010/main" val="1731719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of the South</a:t>
            </a:r>
            <a:endParaRPr lang="en-US" dirty="0"/>
          </a:p>
        </p:txBody>
      </p:sp>
      <p:sp>
        <p:nvSpPr>
          <p:cNvPr id="3" name="Content Placeholder 2"/>
          <p:cNvSpPr>
            <a:spLocks noGrp="1"/>
          </p:cNvSpPr>
          <p:nvPr>
            <p:ph idx="1"/>
          </p:nvPr>
        </p:nvSpPr>
        <p:spPr>
          <a:xfrm>
            <a:off x="76200" y="1447800"/>
            <a:ext cx="8229600" cy="4525963"/>
          </a:xfrm>
        </p:spPr>
        <p:txBody>
          <a:bodyPr>
            <a:normAutofit/>
          </a:bodyPr>
          <a:lstStyle/>
          <a:p>
            <a:r>
              <a:rPr lang="en-US" dirty="0" smtClean="0"/>
              <a:t>Natural features include:</a:t>
            </a:r>
          </a:p>
          <a:p>
            <a:pPr lvl="1"/>
            <a:r>
              <a:rPr lang="en-US" dirty="0" smtClean="0"/>
              <a:t>From the Chesapeake Bay in Virginia and in Maryland fishing is another source of revenue: fish, oysters, and crabs. </a:t>
            </a:r>
          </a:p>
        </p:txBody>
      </p:sp>
      <p:pic>
        <p:nvPicPr>
          <p:cNvPr id="14338" name="Picture 2" descr="http://caseytodd.com/HollandIslandPictures/IraToddandGeo.WebsterTo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333433"/>
            <a:ext cx="5400675" cy="34414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6367836"/>
            <a:ext cx="3048000" cy="400110"/>
          </a:xfrm>
          <a:prstGeom prst="rect">
            <a:avLst/>
          </a:prstGeom>
        </p:spPr>
        <p:txBody>
          <a:bodyPr wrap="square">
            <a:spAutoFit/>
          </a:bodyPr>
          <a:lstStyle/>
          <a:p>
            <a:r>
              <a:rPr lang="en-US" sz="1000" dirty="0" smtClean="0"/>
              <a:t>http://caseytodd.com/HollandIslandPictures/IraToddandGeo.WebsterTodd.jpg</a:t>
            </a:r>
            <a:endParaRPr lang="en-US" sz="1000" dirty="0"/>
          </a:p>
        </p:txBody>
      </p:sp>
    </p:spTree>
    <p:extLst>
      <p:ext uri="{BB962C8B-B14F-4D97-AF65-F5344CB8AC3E}">
        <p14:creationId xmlns:p14="http://schemas.microsoft.com/office/powerpoint/2010/main" val="1731719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of the South</a:t>
            </a:r>
            <a:endParaRPr lang="en-US" dirty="0"/>
          </a:p>
        </p:txBody>
      </p:sp>
      <p:sp>
        <p:nvSpPr>
          <p:cNvPr id="3" name="Content Placeholder 2"/>
          <p:cNvSpPr>
            <a:spLocks noGrp="1"/>
          </p:cNvSpPr>
          <p:nvPr>
            <p:ph idx="1"/>
          </p:nvPr>
        </p:nvSpPr>
        <p:spPr>
          <a:xfrm>
            <a:off x="152400" y="1600200"/>
            <a:ext cx="2590800" cy="4525963"/>
          </a:xfrm>
        </p:spPr>
        <p:txBody>
          <a:bodyPr>
            <a:normAutofit lnSpcReduction="10000"/>
          </a:bodyPr>
          <a:lstStyle/>
          <a:p>
            <a:pPr lvl="1"/>
            <a:r>
              <a:rPr lang="en-US" dirty="0" smtClean="0"/>
              <a:t>Galveston, Texas is the only deep water port between New Orleans, Louisiana and Tampico, Mexico.</a:t>
            </a:r>
            <a:endParaRPr lang="en-US" dirty="0"/>
          </a:p>
        </p:txBody>
      </p:sp>
      <p:pic>
        <p:nvPicPr>
          <p:cNvPr id="20484" name="Picture 4" descr="https://res.cloudinary.com/roadtrippers/image/upload/w_640,fl_progressive,q_60/v1405290247/soud16wu4ps7abfkndm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962400"/>
            <a:ext cx="6096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29000" y="6320136"/>
            <a:ext cx="4572000" cy="400110"/>
          </a:xfrm>
          <a:prstGeom prst="rect">
            <a:avLst/>
          </a:prstGeom>
        </p:spPr>
        <p:txBody>
          <a:bodyPr>
            <a:spAutoFit/>
          </a:bodyPr>
          <a:lstStyle/>
          <a:p>
            <a:r>
              <a:rPr lang="en-US" sz="1000" dirty="0" smtClean="0"/>
              <a:t>https://res.cloudinary.com/roadtrippers/image/upload/w_640,fl_progressive,q_60/v1405290247/soud16wu4ps7abfkndmj.jpg</a:t>
            </a:r>
            <a:endParaRPr lang="en-US" sz="1000" dirty="0"/>
          </a:p>
        </p:txBody>
      </p:sp>
      <p:pic>
        <p:nvPicPr>
          <p:cNvPr id="20486" name="Picture 6" descr="https://s-media-cache-ak0.pinimg.com/236x/4d/33/30/4d33301b7d4ef5f6309d1fe07fbd1d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066800"/>
            <a:ext cx="5061934" cy="289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915970" y="2514600"/>
            <a:ext cx="1143000" cy="1169551"/>
          </a:xfrm>
          <a:prstGeom prst="rect">
            <a:avLst/>
          </a:prstGeom>
        </p:spPr>
        <p:txBody>
          <a:bodyPr wrap="square">
            <a:spAutoFit/>
          </a:bodyPr>
          <a:lstStyle/>
          <a:p>
            <a:r>
              <a:rPr lang="en-US" sz="1000" dirty="0" smtClean="0"/>
              <a:t>https://s-media-cache-ak0.pinimg.com/236x/4d/33/30/4d33301b7d4ef5f6309d1fe07fbd1d12.jpg</a:t>
            </a:r>
            <a:endParaRPr lang="en-US" sz="1000" dirty="0"/>
          </a:p>
        </p:txBody>
      </p:sp>
    </p:spTree>
    <p:extLst>
      <p:ext uri="{BB962C8B-B14F-4D97-AF65-F5344CB8AC3E}">
        <p14:creationId xmlns:p14="http://schemas.microsoft.com/office/powerpoint/2010/main" val="4100207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 of the North</a:t>
            </a:r>
            <a:endParaRPr lang="en-US" dirty="0"/>
          </a:p>
        </p:txBody>
      </p:sp>
      <p:sp>
        <p:nvSpPr>
          <p:cNvPr id="3" name="Content Placeholder 2"/>
          <p:cNvSpPr>
            <a:spLocks noGrp="1"/>
          </p:cNvSpPr>
          <p:nvPr>
            <p:ph idx="1"/>
          </p:nvPr>
        </p:nvSpPr>
        <p:spPr>
          <a:xfrm>
            <a:off x="152400" y="1600200"/>
            <a:ext cx="4038600" cy="5105400"/>
          </a:xfrm>
        </p:spPr>
        <p:txBody>
          <a:bodyPr>
            <a:normAutofit fontScale="70000" lnSpcReduction="20000"/>
          </a:bodyPr>
          <a:lstStyle/>
          <a:p>
            <a:r>
              <a:rPr lang="en-US" dirty="0" smtClean="0"/>
              <a:t>Driven by the Industrial Revolution.</a:t>
            </a:r>
          </a:p>
          <a:p>
            <a:r>
              <a:rPr lang="en-US" dirty="0" smtClean="0"/>
              <a:t>Cottage industry is replaced with large factories.</a:t>
            </a:r>
          </a:p>
          <a:p>
            <a:r>
              <a:rPr lang="en-US" dirty="0" smtClean="0"/>
              <a:t>New inventions and manufacturing made goods cheaper and more plentiful.</a:t>
            </a:r>
          </a:p>
          <a:p>
            <a:r>
              <a:rPr lang="en-US" dirty="0" smtClean="0"/>
              <a:t>You could use workers who were not skilled craftsmen.</a:t>
            </a:r>
          </a:p>
          <a:p>
            <a:r>
              <a:rPr lang="en-US" dirty="0" smtClean="0"/>
              <a:t>No labor laws, minimum wage law, or safety standards.</a:t>
            </a:r>
          </a:p>
          <a:p>
            <a:r>
              <a:rPr lang="en-US" dirty="0" smtClean="0"/>
              <a:t>Factory owners favored a strong national/federal government that promoted improvements in manufacturing, trade, and transportation.</a:t>
            </a:r>
            <a:endParaRPr lang="en-US" dirty="0"/>
          </a:p>
        </p:txBody>
      </p:sp>
      <p:pic>
        <p:nvPicPr>
          <p:cNvPr id="21506" name="Picture 2" descr="http://4.bp.blogspot.com/-a4Iz8IEbVus/VSHaiyl0l_I/AAAAAAAAEdU/jFvVT9_UVcU/s1600/dag%2Bsteam%2Beng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9926" y="1447800"/>
            <a:ext cx="5084074" cy="3962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15963" y="5638800"/>
            <a:ext cx="4572000" cy="553998"/>
          </a:xfrm>
          <a:prstGeom prst="rect">
            <a:avLst/>
          </a:prstGeom>
        </p:spPr>
        <p:txBody>
          <a:bodyPr>
            <a:spAutoFit/>
          </a:bodyPr>
          <a:lstStyle/>
          <a:p>
            <a:r>
              <a:rPr lang="en-US" sz="1000" dirty="0" smtClean="0"/>
              <a:t>http://4.bp.blogspot.com/-a4Iz8IEbVus/VSHaiyl0l_I/AAAAAAAAEdU/jFvVT9_UVcU/s1600/dag%2Bsteam%2Bengine.jpg</a:t>
            </a:r>
            <a:endParaRPr lang="en-US" sz="1000" dirty="0"/>
          </a:p>
        </p:txBody>
      </p:sp>
    </p:spTree>
    <p:extLst>
      <p:ext uri="{BB962C8B-B14F-4D97-AF65-F5344CB8AC3E}">
        <p14:creationId xmlns:p14="http://schemas.microsoft.com/office/powerpoint/2010/main" val="3123325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You Need to Complete This Section:</a:t>
            </a:r>
            <a:endParaRPr lang="en-US" dirty="0"/>
          </a:p>
        </p:txBody>
      </p:sp>
      <p:sp>
        <p:nvSpPr>
          <p:cNvPr id="3" name="Content Placeholder 2"/>
          <p:cNvSpPr>
            <a:spLocks noGrp="1"/>
          </p:cNvSpPr>
          <p:nvPr>
            <p:ph idx="1"/>
          </p:nvPr>
        </p:nvSpPr>
        <p:spPr/>
        <p:txBody>
          <a:bodyPr/>
          <a:lstStyle/>
          <a:p>
            <a:r>
              <a:rPr lang="en-US" dirty="0" smtClean="0"/>
              <a:t>Blank map of the United States</a:t>
            </a:r>
          </a:p>
          <a:p>
            <a:r>
              <a:rPr lang="en-US" dirty="0" smtClean="0"/>
              <a:t>Foldable</a:t>
            </a:r>
          </a:p>
          <a:p>
            <a:r>
              <a:rPr lang="en-US" dirty="0" smtClean="0"/>
              <a:t>Pencil or pen</a:t>
            </a:r>
            <a:endParaRPr lang="en-US" dirty="0"/>
          </a:p>
        </p:txBody>
      </p:sp>
    </p:spTree>
    <p:extLst>
      <p:ext uri="{BB962C8B-B14F-4D97-AF65-F5344CB8AC3E}">
        <p14:creationId xmlns:p14="http://schemas.microsoft.com/office/powerpoint/2010/main" val="1423924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 of the South</a:t>
            </a:r>
            <a:endParaRPr lang="en-US" dirty="0"/>
          </a:p>
        </p:txBody>
      </p:sp>
      <p:sp>
        <p:nvSpPr>
          <p:cNvPr id="3" name="Content Placeholder 2"/>
          <p:cNvSpPr>
            <a:spLocks noGrp="1"/>
          </p:cNvSpPr>
          <p:nvPr>
            <p:ph idx="1"/>
          </p:nvPr>
        </p:nvSpPr>
        <p:spPr>
          <a:xfrm>
            <a:off x="4495800" y="1600200"/>
            <a:ext cx="4495800" cy="5029200"/>
          </a:xfrm>
        </p:spPr>
        <p:txBody>
          <a:bodyPr>
            <a:normAutofit fontScale="70000" lnSpcReduction="20000"/>
          </a:bodyPr>
          <a:lstStyle/>
          <a:p>
            <a:r>
              <a:rPr lang="en-US" dirty="0" smtClean="0"/>
              <a:t>Agrarian (farming) way of life.</a:t>
            </a:r>
          </a:p>
          <a:p>
            <a:r>
              <a:rPr lang="en-US" dirty="0" smtClean="0"/>
              <a:t>Cash crops were: tobacco, rice, cotton, sugarcane, and indigo.</a:t>
            </a:r>
          </a:p>
          <a:p>
            <a:r>
              <a:rPr lang="en-US" dirty="0" smtClean="0"/>
              <a:t>1790s, slavery was declining – Europeans would not pay high prices for cash crops of tobacco and rice, which they could purchase cheaply from British colonies.</a:t>
            </a:r>
          </a:p>
          <a:p>
            <a:r>
              <a:rPr lang="en-US" dirty="0" smtClean="0"/>
              <a:t>Cotton was a promising crop, but the cost of removing the seeds made it unprofitable until the invention of Eli Whitney’s cotton gin. One slave could clean as much cotton in one day as 50 had done before the cotton gin’s invention.</a:t>
            </a:r>
          </a:p>
          <a:p>
            <a:endParaRPr lang="en-US" dirty="0" smtClean="0"/>
          </a:p>
          <a:p>
            <a:endParaRPr lang="en-US" dirty="0"/>
          </a:p>
        </p:txBody>
      </p:sp>
      <p:pic>
        <p:nvPicPr>
          <p:cNvPr id="22532" name="Picture 4" descr="http://l7.alamy.com/zooms/a13456c62fc544f08262f8e04e7f6cb2/eli-whitney-1765-1825-american-inventor-of-the-cotton-gin-names-after-egw2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 y="1752600"/>
            <a:ext cx="4400120"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412" y="5412801"/>
            <a:ext cx="4572000" cy="707886"/>
          </a:xfrm>
          <a:prstGeom prst="rect">
            <a:avLst/>
          </a:prstGeom>
        </p:spPr>
        <p:txBody>
          <a:bodyPr>
            <a:spAutoFit/>
          </a:bodyPr>
          <a:lstStyle/>
          <a:p>
            <a:r>
              <a:rPr lang="en-US" sz="1000" dirty="0" smtClean="0"/>
              <a:t>https://www.google.com/search?q=eli+whitney%27s+cotton+gin+daguerreotype&amp;safe=strict&amp;espv=2&amp;biw=1517&amp;bih=714&amp;source=lnms&amp;tbm=isch&amp;sa=X&amp;ved=0ahUKEwiFptet7InLAhUCPiYKHW2WDJYQ_AUIBigB&amp;dpr=0.9#imgrc=uDAUfMNh5T6LEM%3A</a:t>
            </a:r>
            <a:endParaRPr lang="en-US" sz="1000" dirty="0"/>
          </a:p>
        </p:txBody>
      </p:sp>
    </p:spTree>
    <p:extLst>
      <p:ext uri="{BB962C8B-B14F-4D97-AF65-F5344CB8AC3E}">
        <p14:creationId xmlns:p14="http://schemas.microsoft.com/office/powerpoint/2010/main" val="3123325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Technology and Transportation of the North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Factory owners needed to get goods to markets fast.</a:t>
            </a:r>
          </a:p>
          <a:p>
            <a:r>
              <a:rPr lang="en-US" dirty="0" smtClean="0"/>
              <a:t>John C. Calhoun got Congress to build a system of roads and canals to “bind the republic together.”</a:t>
            </a:r>
          </a:p>
          <a:p>
            <a:r>
              <a:rPr lang="en-US" dirty="0" smtClean="0"/>
              <a:t>Robert Fulton’s steamboats made river travel faster.</a:t>
            </a:r>
          </a:p>
          <a:p>
            <a:r>
              <a:rPr lang="en-US" dirty="0" smtClean="0"/>
              <a:t>Erie Canal was the first all water link between fames in the Central Plains and East Coast cities.</a:t>
            </a:r>
          </a:p>
          <a:p>
            <a:r>
              <a:rPr lang="en-US" dirty="0" smtClean="0"/>
              <a:t>Steam powered locomotives also closed the distance gap; the North had more than 20,000 miles of rail, compared to the South’s 9,500 miles of rail, in 1860.</a:t>
            </a:r>
          </a:p>
          <a:p>
            <a:r>
              <a:rPr lang="en-US" dirty="0" smtClean="0"/>
              <a:t>There were 50,000 miles of telegraph lines in the United States by 1860.</a:t>
            </a:r>
            <a:endParaRPr lang="en-US" dirty="0"/>
          </a:p>
        </p:txBody>
      </p:sp>
    </p:spTree>
    <p:extLst>
      <p:ext uri="{BB962C8B-B14F-4D97-AF65-F5344CB8AC3E}">
        <p14:creationId xmlns:p14="http://schemas.microsoft.com/office/powerpoint/2010/main" val="3123325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Technology and Transportation of the South</a:t>
            </a:r>
            <a:endParaRPr lang="en-US" dirty="0"/>
          </a:p>
        </p:txBody>
      </p:sp>
      <p:sp>
        <p:nvSpPr>
          <p:cNvPr id="3" name="Content Placeholder 2"/>
          <p:cNvSpPr>
            <a:spLocks noGrp="1"/>
          </p:cNvSpPr>
          <p:nvPr>
            <p:ph idx="1"/>
          </p:nvPr>
        </p:nvSpPr>
        <p:spPr/>
        <p:txBody>
          <a:bodyPr/>
          <a:lstStyle/>
          <a:p>
            <a:r>
              <a:rPr lang="en-US" dirty="0" smtClean="0"/>
              <a:t>South used primarily water to ship their goods (river or ocean).</a:t>
            </a:r>
          </a:p>
          <a:p>
            <a:r>
              <a:rPr lang="en-US" dirty="0" smtClean="0"/>
              <a:t>Plantations had docks where cotton would be loaded onto steamboats and taken to market.  </a:t>
            </a:r>
          </a:p>
          <a:p>
            <a:r>
              <a:rPr lang="en-US" dirty="0" smtClean="0"/>
              <a:t>Farmers used ports along the South’s coastline and the Mississippi, and when that was not possible, they used their rail lines.  </a:t>
            </a:r>
            <a:endParaRPr lang="en-US" dirty="0"/>
          </a:p>
        </p:txBody>
      </p:sp>
    </p:spTree>
    <p:extLst>
      <p:ext uri="{BB962C8B-B14F-4D97-AF65-F5344CB8AC3E}">
        <p14:creationId xmlns:p14="http://schemas.microsoft.com/office/powerpoint/2010/main" val="3123325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Societal Culture of the North</a:t>
            </a:r>
            <a:endParaRPr lang="en-US" dirty="0"/>
          </a:p>
        </p:txBody>
      </p:sp>
      <p:sp>
        <p:nvSpPr>
          <p:cNvPr id="3" name="Content Placeholder 2"/>
          <p:cNvSpPr>
            <a:spLocks noGrp="1"/>
          </p:cNvSpPr>
          <p:nvPr>
            <p:ph idx="1"/>
          </p:nvPr>
        </p:nvSpPr>
        <p:spPr/>
        <p:txBody>
          <a:bodyPr>
            <a:normAutofit lnSpcReduction="10000"/>
          </a:bodyPr>
          <a:lstStyle/>
          <a:p>
            <a:r>
              <a:rPr lang="en-US" dirty="0" smtClean="0"/>
              <a:t>7 out of 10 people lived on farms and were neither rich or powerful.</a:t>
            </a:r>
          </a:p>
          <a:p>
            <a:r>
              <a:rPr lang="en-US" dirty="0" smtClean="0"/>
              <a:t>Increased movement to cities, however. 1800 there were 33 cities with a population of at least 2,500.  By 1850, there were 237 cities with a population of at least 2,500. By 1860, over a million people lived in New York.</a:t>
            </a:r>
          </a:p>
          <a:p>
            <a:r>
              <a:rPr lang="en-US" dirty="0" smtClean="0"/>
              <a:t>Except for Chicago and Detroit, these cities were along the East Coast.</a:t>
            </a:r>
          </a:p>
        </p:txBody>
      </p:sp>
    </p:spTree>
    <p:extLst>
      <p:ext uri="{BB962C8B-B14F-4D97-AF65-F5344CB8AC3E}">
        <p14:creationId xmlns:p14="http://schemas.microsoft.com/office/powerpoint/2010/main" val="3123325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Societal Culture of the North</a:t>
            </a:r>
            <a:endParaRPr lang="en-US" dirty="0"/>
          </a:p>
        </p:txBody>
      </p:sp>
      <p:sp>
        <p:nvSpPr>
          <p:cNvPr id="3" name="Content Placeholder 2"/>
          <p:cNvSpPr>
            <a:spLocks noGrp="1"/>
          </p:cNvSpPr>
          <p:nvPr>
            <p:ph idx="1"/>
          </p:nvPr>
        </p:nvSpPr>
        <p:spPr>
          <a:xfrm>
            <a:off x="4191000" y="1600200"/>
            <a:ext cx="4495800" cy="4525963"/>
          </a:xfrm>
        </p:spPr>
        <p:txBody>
          <a:bodyPr>
            <a:normAutofit fontScale="77500" lnSpcReduction="20000"/>
          </a:bodyPr>
          <a:lstStyle/>
          <a:p>
            <a:r>
              <a:rPr lang="en-US" dirty="0" smtClean="0"/>
              <a:t>African-Americans were technically free in the North, but they were not treated equally.  In most states, they could not vote, hold office, serve on juries, or attend white churches and schools.</a:t>
            </a:r>
          </a:p>
          <a:p>
            <a:r>
              <a:rPr lang="en-US" dirty="0" smtClean="0"/>
              <a:t>African-Americans formed their own churches and started their own businesses.  They often worked as laborers or servants, because few employers would give them skilled jobs.</a:t>
            </a:r>
          </a:p>
          <a:p>
            <a:endParaRPr lang="en-US" dirty="0"/>
          </a:p>
        </p:txBody>
      </p:sp>
      <p:pic>
        <p:nvPicPr>
          <p:cNvPr id="24578" name="Picture 2" descr="http://3.bp.blogspot.com/-JTnBr-dxkyc/UYRi12-c7HI/AAAAAAABd9E/eOn37fTpbDQ/s1600/Photo+by+Alvan+S+Harper+(1847-1911)+Tallahassee+c+1884+State+Library+and+Archives+of+Florid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30" y="1295400"/>
            <a:ext cx="3543300" cy="48672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1721" y="6324600"/>
            <a:ext cx="3744479" cy="400110"/>
          </a:xfrm>
          <a:prstGeom prst="rect">
            <a:avLst/>
          </a:prstGeom>
        </p:spPr>
        <p:txBody>
          <a:bodyPr wrap="square">
            <a:spAutoFit/>
          </a:bodyPr>
          <a:lstStyle/>
          <a:p>
            <a:r>
              <a:rPr lang="en-US" sz="1000" dirty="0" smtClean="0"/>
              <a:t>http://publicpleasuregarden.blogspot.com/2013/08/african-americans-1800s-public-pleasure.html</a:t>
            </a:r>
            <a:endParaRPr lang="en-US" sz="1000" dirty="0"/>
          </a:p>
        </p:txBody>
      </p:sp>
    </p:spTree>
    <p:extLst>
      <p:ext uri="{BB962C8B-B14F-4D97-AF65-F5344CB8AC3E}">
        <p14:creationId xmlns:p14="http://schemas.microsoft.com/office/powerpoint/2010/main" val="3146818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Societal Culture of the South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Not greatly affected by Jacksonian “equality and opportunity” or the reform movements of the mid-1800s.</a:t>
            </a:r>
          </a:p>
          <a:p>
            <a:r>
              <a:rPr lang="en-US" dirty="0" smtClean="0"/>
              <a:t>Wealth was measured in how much land and how many slaves you owned.</a:t>
            </a:r>
          </a:p>
          <a:p>
            <a:r>
              <a:rPr lang="en-US" dirty="0" smtClean="0"/>
              <a:t>Rigid social structure: rich plantation owners at the top, white farmers and workers in the middle, and enslaved persons at the bottom.</a:t>
            </a:r>
          </a:p>
          <a:p>
            <a:r>
              <a:rPr lang="en-US" dirty="0" smtClean="0"/>
              <a:t>Churches in the South defended slavery, while  churches in the North said it was “un-Christian”.</a:t>
            </a:r>
          </a:p>
        </p:txBody>
      </p:sp>
    </p:spTree>
    <p:extLst>
      <p:ext uri="{BB962C8B-B14F-4D97-AF65-F5344CB8AC3E}">
        <p14:creationId xmlns:p14="http://schemas.microsoft.com/office/powerpoint/2010/main" val="3123325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Societal Culture of the South</a:t>
            </a:r>
            <a:endParaRPr lang="en-US" dirty="0"/>
          </a:p>
        </p:txBody>
      </p:sp>
      <p:sp>
        <p:nvSpPr>
          <p:cNvPr id="3" name="Content Placeholder 2"/>
          <p:cNvSpPr>
            <a:spLocks noGrp="1"/>
          </p:cNvSpPr>
          <p:nvPr>
            <p:ph idx="1"/>
          </p:nvPr>
        </p:nvSpPr>
        <p:spPr>
          <a:xfrm>
            <a:off x="0" y="1447800"/>
            <a:ext cx="9144000" cy="5257800"/>
          </a:xfrm>
        </p:spPr>
        <p:txBody>
          <a:bodyPr>
            <a:normAutofit fontScale="92500" lnSpcReduction="10000"/>
          </a:bodyPr>
          <a:lstStyle/>
          <a:p>
            <a:r>
              <a:rPr lang="en-US" dirty="0" smtClean="0"/>
              <a:t>Wealthy plantation owners dominated the economy and political power in the South.   Life was easy for them, and their sons were sent to college.  Daughters received little education, but were raised to be wives and mothers.</a:t>
            </a:r>
          </a:p>
          <a:p>
            <a:r>
              <a:rPr lang="en-US" dirty="0" smtClean="0"/>
              <a:t>Most white families owned some land, but only about one in four people owned even one slave; most worked their own land.</a:t>
            </a:r>
          </a:p>
          <a:p>
            <a:r>
              <a:rPr lang="en-US" dirty="0" smtClean="0"/>
              <a:t>Ten percent of whites were too poor to own land; they rented land, paid for in the crops they raised.  Many white children were illiterate; public schools were few and far between.</a:t>
            </a:r>
            <a:endParaRPr lang="en-US" dirty="0"/>
          </a:p>
        </p:txBody>
      </p:sp>
    </p:spTree>
    <p:extLst>
      <p:ext uri="{BB962C8B-B14F-4D97-AF65-F5344CB8AC3E}">
        <p14:creationId xmlns:p14="http://schemas.microsoft.com/office/powerpoint/2010/main" val="3023903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Societal Culture of the South</a:t>
            </a:r>
            <a:endParaRPr lang="en-US" dirty="0"/>
          </a:p>
        </p:txBody>
      </p:sp>
      <p:sp>
        <p:nvSpPr>
          <p:cNvPr id="3" name="Content Placeholder 2"/>
          <p:cNvSpPr>
            <a:spLocks noGrp="1"/>
          </p:cNvSpPr>
          <p:nvPr>
            <p:ph idx="1"/>
          </p:nvPr>
        </p:nvSpPr>
        <p:spPr>
          <a:xfrm>
            <a:off x="457200" y="1600200"/>
            <a:ext cx="4495800" cy="4525963"/>
          </a:xfrm>
        </p:spPr>
        <p:txBody>
          <a:bodyPr>
            <a:normAutofit fontScale="77500" lnSpcReduction="20000"/>
          </a:bodyPr>
          <a:lstStyle/>
          <a:p>
            <a:r>
              <a:rPr lang="en-US" dirty="0" smtClean="0"/>
              <a:t>Free African-Americans were often forced to wear special badges, pay extra taxes, and live separately from whites.</a:t>
            </a:r>
          </a:p>
          <a:p>
            <a:r>
              <a:rPr lang="en-US" dirty="0" smtClean="0"/>
              <a:t>Most lived in towns and cities, where they worked as skilled craftsmen, servants, or laborers.</a:t>
            </a:r>
          </a:p>
          <a:p>
            <a:r>
              <a:rPr lang="en-US" dirty="0" smtClean="0"/>
              <a:t>Slaves worked as cooks, carpenters, blacksmiths, house servants, nursemaids, or field hands.</a:t>
            </a:r>
            <a:endParaRPr lang="en-US" dirty="0"/>
          </a:p>
        </p:txBody>
      </p:sp>
      <p:pic>
        <p:nvPicPr>
          <p:cNvPr id="23554" name="Picture 2" descr="http://2.bp.blogspot.com/-qHz_vQeB4tc/UDQ65TcJN2I/AAAAAAABDZY/dD2HyAZ8yPA/s160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220336"/>
            <a:ext cx="4343400" cy="42063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81600" y="5715000"/>
            <a:ext cx="3657600" cy="553998"/>
          </a:xfrm>
          <a:prstGeom prst="rect">
            <a:avLst/>
          </a:prstGeom>
        </p:spPr>
        <p:txBody>
          <a:bodyPr wrap="square">
            <a:spAutoFit/>
          </a:bodyPr>
          <a:lstStyle/>
          <a:p>
            <a:r>
              <a:rPr lang="en-US" sz="1000" dirty="0" smtClean="0"/>
              <a:t>http://2.bp.blogspot.com/-qHz_vQeB4tc/UDQ65TcJN2I/AAAAAAABDZY/dD2HyAZ8yPA/s1600/27.jpg</a:t>
            </a:r>
            <a:endParaRPr lang="en-US" sz="1000" dirty="0"/>
          </a:p>
        </p:txBody>
      </p:sp>
    </p:spTree>
    <p:extLst>
      <p:ext uri="{BB962C8B-B14F-4D97-AF65-F5344CB8AC3E}">
        <p14:creationId xmlns:p14="http://schemas.microsoft.com/office/powerpoint/2010/main" val="2209832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for the North</a:t>
            </a:r>
            <a:endParaRPr lang="en-US" dirty="0"/>
          </a:p>
        </p:txBody>
      </p:sp>
      <p:sp>
        <p:nvSpPr>
          <p:cNvPr id="3" name="Content Placeholder 2"/>
          <p:cNvSpPr>
            <a:spLocks noGrp="1"/>
          </p:cNvSpPr>
          <p:nvPr>
            <p:ph idx="1"/>
          </p:nvPr>
        </p:nvSpPr>
        <p:spPr/>
        <p:txBody>
          <a:bodyPr/>
          <a:lstStyle/>
          <a:p>
            <a:r>
              <a:rPr lang="en-US" dirty="0" smtClean="0"/>
              <a:t>Immigrants</a:t>
            </a:r>
          </a:p>
          <a:p>
            <a:r>
              <a:rPr lang="en-US" dirty="0" smtClean="0"/>
              <a:t>Working conditions in the North</a:t>
            </a:r>
          </a:p>
          <a:p>
            <a:r>
              <a:rPr lang="en-US" dirty="0" smtClean="0"/>
              <a:t>Unions</a:t>
            </a:r>
          </a:p>
          <a:p>
            <a:r>
              <a:rPr lang="en-US" dirty="0" smtClean="0"/>
              <a:t>Strikes</a:t>
            </a:r>
          </a:p>
          <a:p>
            <a:r>
              <a:rPr lang="en-US" dirty="0" smtClean="0"/>
              <a:t>Overall issues in the big cities</a:t>
            </a:r>
          </a:p>
        </p:txBody>
      </p:sp>
    </p:spTree>
    <p:extLst>
      <p:ext uri="{BB962C8B-B14F-4D97-AF65-F5344CB8AC3E}">
        <p14:creationId xmlns:p14="http://schemas.microsoft.com/office/powerpoint/2010/main" val="19428933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Immigration </a:t>
            </a:r>
            <a:r>
              <a:rPr lang="en-US" b="1" dirty="0" smtClean="0"/>
              <a:t>Information</a:t>
            </a:r>
            <a:endParaRPr lang="en-US" dirty="0"/>
          </a:p>
        </p:txBody>
      </p:sp>
      <p:sp>
        <p:nvSpPr>
          <p:cNvPr id="3" name="Content Placeholder 2"/>
          <p:cNvSpPr>
            <a:spLocks noGrp="1"/>
          </p:cNvSpPr>
          <p:nvPr>
            <p:ph idx="1"/>
          </p:nvPr>
        </p:nvSpPr>
        <p:spPr/>
        <p:txBody>
          <a:bodyPr/>
          <a:lstStyle/>
          <a:p>
            <a:r>
              <a:rPr lang="en-US" dirty="0" smtClean="0"/>
              <a:t>During the 1840s and 1850s about 4 million refugees arrive in the U.S.</a:t>
            </a:r>
          </a:p>
          <a:p>
            <a:r>
              <a:rPr lang="en-US" dirty="0" smtClean="0"/>
              <a:t>The vast majority of immigrants were Protestant Christians, except the Irish, who were primarily Catholic Christians</a:t>
            </a:r>
          </a:p>
          <a:p>
            <a:pPr marL="0" indent="0">
              <a:buNone/>
            </a:pPr>
            <a:endParaRPr lang="en-US" dirty="0"/>
          </a:p>
        </p:txBody>
      </p:sp>
    </p:spTree>
    <p:extLst>
      <p:ext uri="{BB962C8B-B14F-4D97-AF65-F5344CB8AC3E}">
        <p14:creationId xmlns:p14="http://schemas.microsoft.com/office/powerpoint/2010/main" val="1778655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686799"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9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203.photobucket.com/albums/aa235/1stendic/us_ark_zps0fe215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09"/>
            <a:ext cx="9144000" cy="60436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6059884"/>
            <a:ext cx="4572000" cy="261610"/>
          </a:xfrm>
          <a:prstGeom prst="rect">
            <a:avLst/>
          </a:prstGeom>
        </p:spPr>
        <p:txBody>
          <a:bodyPr>
            <a:spAutoFit/>
          </a:bodyPr>
          <a:lstStyle/>
          <a:p>
            <a:r>
              <a:rPr lang="en-US" sz="1100" dirty="0"/>
              <a:t>http://www.freerepublic.com/focus/bloggers/3244661/posts</a:t>
            </a:r>
          </a:p>
        </p:txBody>
      </p:sp>
    </p:spTree>
    <p:extLst>
      <p:ext uri="{BB962C8B-B14F-4D97-AF65-F5344CB8AC3E}">
        <p14:creationId xmlns:p14="http://schemas.microsoft.com/office/powerpoint/2010/main" val="321333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Irish Immigrants</a:t>
            </a:r>
            <a:endParaRPr lang="en-US" b="1" dirty="0"/>
          </a:p>
        </p:txBody>
      </p:sp>
      <p:sp>
        <p:nvSpPr>
          <p:cNvPr id="3" name="Content Placeholder 2"/>
          <p:cNvSpPr>
            <a:spLocks noGrp="1"/>
          </p:cNvSpPr>
          <p:nvPr>
            <p:ph idx="1"/>
          </p:nvPr>
        </p:nvSpPr>
        <p:spPr/>
        <p:txBody>
          <a:bodyPr/>
          <a:lstStyle/>
          <a:p>
            <a:r>
              <a:rPr lang="en-US" dirty="0" smtClean="0"/>
              <a:t>In the 1840s, over 1 million people died in Ireland due to the Irish Potato Famine</a:t>
            </a:r>
          </a:p>
          <a:p>
            <a:r>
              <a:rPr lang="en-US" dirty="0" smtClean="0"/>
              <a:t>By 1860, over 1.5 million Irish immigrants came to the U.S. because of the famine</a:t>
            </a:r>
          </a:p>
          <a:p>
            <a:r>
              <a:rPr lang="en-US" dirty="0" smtClean="0"/>
              <a:t>Most Irish immigrants came to the U.S. poor, settling in either Boston, New York, or Philadelphia</a:t>
            </a:r>
            <a:endParaRPr lang="en-US" dirty="0"/>
          </a:p>
        </p:txBody>
      </p:sp>
    </p:spTree>
    <p:extLst>
      <p:ext uri="{BB962C8B-B14F-4D97-AF65-F5344CB8AC3E}">
        <p14:creationId xmlns:p14="http://schemas.microsoft.com/office/powerpoint/2010/main" val="38133291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www.historyplace.com/worldhistory/famine/thp-merse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3855"/>
            <a:ext cx="8836025" cy="68087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5574" y="6482945"/>
            <a:ext cx="4572000" cy="261610"/>
          </a:xfrm>
          <a:prstGeom prst="rect">
            <a:avLst/>
          </a:prstGeom>
        </p:spPr>
        <p:txBody>
          <a:bodyPr>
            <a:spAutoFit/>
          </a:bodyPr>
          <a:lstStyle/>
          <a:p>
            <a:r>
              <a:rPr lang="en-US" sz="1100" dirty="0"/>
              <a:t>http://www.historyplace.com/worldhistory/famine/thp-mersey.gif</a:t>
            </a:r>
          </a:p>
        </p:txBody>
      </p:sp>
    </p:spTree>
    <p:extLst>
      <p:ext uri="{BB962C8B-B14F-4D97-AF65-F5344CB8AC3E}">
        <p14:creationId xmlns:p14="http://schemas.microsoft.com/office/powerpoint/2010/main" val="2391007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German Immigrants</a:t>
            </a:r>
            <a:endParaRPr lang="en-US" b="1" dirty="0"/>
          </a:p>
        </p:txBody>
      </p:sp>
      <p:sp>
        <p:nvSpPr>
          <p:cNvPr id="3" name="Content Placeholder 2"/>
          <p:cNvSpPr>
            <a:spLocks noGrp="1"/>
          </p:cNvSpPr>
          <p:nvPr>
            <p:ph idx="1"/>
          </p:nvPr>
        </p:nvSpPr>
        <p:spPr/>
        <p:txBody>
          <a:bodyPr/>
          <a:lstStyle/>
          <a:p>
            <a:r>
              <a:rPr lang="en-US" dirty="0" smtClean="0"/>
              <a:t>German immigrants came to the U.S. to escape war and to better their lives</a:t>
            </a:r>
          </a:p>
          <a:p>
            <a:r>
              <a:rPr lang="en-US" dirty="0" smtClean="0"/>
              <a:t>Those with money bought farms in the Midwest, and those who were too poor to buy land stayed on the East </a:t>
            </a:r>
            <a:r>
              <a:rPr lang="en-US" dirty="0"/>
              <a:t>C</a:t>
            </a:r>
            <a:r>
              <a:rPr lang="en-US" dirty="0" smtClean="0"/>
              <a:t>oast in cities such as New York</a:t>
            </a:r>
            <a:endParaRPr lang="en-US" dirty="0"/>
          </a:p>
        </p:txBody>
      </p:sp>
    </p:spTree>
    <p:extLst>
      <p:ext uri="{BB962C8B-B14F-4D97-AF65-F5344CB8AC3E}">
        <p14:creationId xmlns:p14="http://schemas.microsoft.com/office/powerpoint/2010/main" val="2586542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maxkade.iupui.edu/adams/images/illus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14287"/>
            <a:ext cx="9109364" cy="67160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0" y="6468696"/>
            <a:ext cx="4572000" cy="261610"/>
          </a:xfrm>
          <a:prstGeom prst="rect">
            <a:avLst/>
          </a:prstGeom>
        </p:spPr>
        <p:txBody>
          <a:bodyPr>
            <a:spAutoFit/>
          </a:bodyPr>
          <a:lstStyle/>
          <a:p>
            <a:r>
              <a:rPr lang="en-US" sz="1100" dirty="0">
                <a:solidFill>
                  <a:schemeClr val="bg1"/>
                </a:solidFill>
              </a:rPr>
              <a:t>http://maxkade.iupui.edu/adams/images/illus12.jpg</a:t>
            </a:r>
          </a:p>
        </p:txBody>
      </p:sp>
    </p:spTree>
    <p:extLst>
      <p:ext uri="{BB962C8B-B14F-4D97-AF65-F5344CB8AC3E}">
        <p14:creationId xmlns:p14="http://schemas.microsoft.com/office/powerpoint/2010/main" val="3470621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Southern and Eastern Europeans</a:t>
            </a:r>
            <a:endParaRPr lang="en-US" b="1" dirty="0"/>
          </a:p>
        </p:txBody>
      </p:sp>
      <p:sp>
        <p:nvSpPr>
          <p:cNvPr id="3" name="Content Placeholder 2"/>
          <p:cNvSpPr>
            <a:spLocks noGrp="1"/>
          </p:cNvSpPr>
          <p:nvPr>
            <p:ph idx="1"/>
          </p:nvPr>
        </p:nvSpPr>
        <p:spPr/>
        <p:txBody>
          <a:bodyPr>
            <a:normAutofit fontScale="92500"/>
          </a:bodyPr>
          <a:lstStyle/>
          <a:p>
            <a:r>
              <a:rPr lang="en-US" dirty="0" smtClean="0"/>
              <a:t>The total of immigrants amounted to about 24 million between 1880-1920, from Italy, Russia, Poland, Croatia, Greece, Czechoslovakia, and Hungry</a:t>
            </a:r>
          </a:p>
          <a:p>
            <a:r>
              <a:rPr lang="en-US" dirty="0" smtClean="0"/>
              <a:t>They immigrated because of low wages, unemployment, forced conscription into the military, religious persecution and disease</a:t>
            </a:r>
          </a:p>
          <a:p>
            <a:r>
              <a:rPr lang="en-US" dirty="0" smtClean="0"/>
              <a:t>Most were illiterate in their own language, and they most certainly could not speak English</a:t>
            </a:r>
            <a:endParaRPr lang="en-US" dirty="0"/>
          </a:p>
        </p:txBody>
      </p:sp>
    </p:spTree>
    <p:extLst>
      <p:ext uri="{BB962C8B-B14F-4D97-AF65-F5344CB8AC3E}">
        <p14:creationId xmlns:p14="http://schemas.microsoft.com/office/powerpoint/2010/main" val="30408429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johndclare.net/images/ImmigrationQuota1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4636"/>
            <a:ext cx="5943600" cy="68522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0" y="0"/>
            <a:ext cx="4572000" cy="261610"/>
          </a:xfrm>
          <a:prstGeom prst="rect">
            <a:avLst/>
          </a:prstGeom>
        </p:spPr>
        <p:txBody>
          <a:bodyPr>
            <a:spAutoFit/>
          </a:bodyPr>
          <a:lstStyle/>
          <a:p>
            <a:r>
              <a:rPr lang="en-US" sz="1100" dirty="0"/>
              <a:t>http://www.johndclare.net/images/ImmigrationQuota1921.JPG</a:t>
            </a:r>
          </a:p>
        </p:txBody>
      </p:sp>
    </p:spTree>
    <p:extLst>
      <p:ext uri="{BB962C8B-B14F-4D97-AF65-F5344CB8AC3E}">
        <p14:creationId xmlns:p14="http://schemas.microsoft.com/office/powerpoint/2010/main" val="20449369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Chinese Immigrants</a:t>
            </a:r>
            <a:endParaRPr lang="en-US" b="1" dirty="0"/>
          </a:p>
        </p:txBody>
      </p:sp>
      <p:sp>
        <p:nvSpPr>
          <p:cNvPr id="3" name="Content Placeholder 2"/>
          <p:cNvSpPr>
            <a:spLocks noGrp="1"/>
          </p:cNvSpPr>
          <p:nvPr>
            <p:ph idx="1"/>
          </p:nvPr>
        </p:nvSpPr>
        <p:spPr/>
        <p:txBody>
          <a:bodyPr/>
          <a:lstStyle/>
          <a:p>
            <a:r>
              <a:rPr lang="en-US" dirty="0" smtClean="0"/>
              <a:t>Those who immigrated were primarily males, unlike the Europeans, who immigrated as a family</a:t>
            </a:r>
          </a:p>
          <a:p>
            <a:r>
              <a:rPr lang="en-US" dirty="0" smtClean="0"/>
              <a:t>Their plan was to return home after earning money</a:t>
            </a:r>
          </a:p>
          <a:p>
            <a:r>
              <a:rPr lang="en-US" dirty="0" smtClean="0"/>
              <a:t>They performed manual labor in mines, the railroad, etc.</a:t>
            </a:r>
            <a:endParaRPr lang="en-US" dirty="0"/>
          </a:p>
        </p:txBody>
      </p:sp>
    </p:spTree>
    <p:extLst>
      <p:ext uri="{BB962C8B-B14F-4D97-AF65-F5344CB8AC3E}">
        <p14:creationId xmlns:p14="http://schemas.microsoft.com/office/powerpoint/2010/main" val="29760646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etc.usf.edu/clipart/67300/67396/67396_chin_wall_m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6" y="113722"/>
            <a:ext cx="6797381" cy="67442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10399" y="2362200"/>
            <a:ext cx="2059125" cy="430887"/>
          </a:xfrm>
          <a:prstGeom prst="rect">
            <a:avLst/>
          </a:prstGeom>
        </p:spPr>
        <p:txBody>
          <a:bodyPr wrap="square">
            <a:spAutoFit/>
          </a:bodyPr>
          <a:lstStyle/>
          <a:p>
            <a:r>
              <a:rPr lang="en-US" sz="1100" dirty="0"/>
              <a:t>http://etc.usf.edu/clipart/67300/67396/67396_chin_wall_md.gif</a:t>
            </a:r>
          </a:p>
        </p:txBody>
      </p:sp>
    </p:spTree>
    <p:extLst>
      <p:ext uri="{BB962C8B-B14F-4D97-AF65-F5344CB8AC3E}">
        <p14:creationId xmlns:p14="http://schemas.microsoft.com/office/powerpoint/2010/main" val="40834847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Effects of Immigration</a:t>
            </a:r>
            <a:br>
              <a:rPr lang="en-US" b="1" dirty="0"/>
            </a:br>
            <a:endParaRPr lang="en-US" dirty="0"/>
          </a:p>
        </p:txBody>
      </p:sp>
      <p:sp>
        <p:nvSpPr>
          <p:cNvPr id="3" name="Content Placeholder 2"/>
          <p:cNvSpPr>
            <a:spLocks noGrp="1"/>
          </p:cNvSpPr>
          <p:nvPr>
            <p:ph idx="1"/>
          </p:nvPr>
        </p:nvSpPr>
        <p:spPr/>
        <p:txBody>
          <a:bodyPr>
            <a:normAutofit lnSpcReduction="10000"/>
          </a:bodyPr>
          <a:lstStyle/>
          <a:p>
            <a:r>
              <a:rPr lang="en-US" dirty="0" smtClean="0"/>
              <a:t>Immigrants took available jobs in factories and mines, helping the economy</a:t>
            </a:r>
          </a:p>
          <a:p>
            <a:r>
              <a:rPr lang="en-US" dirty="0" smtClean="0"/>
              <a:t>Nativists (people who didn’t want immigrants to come to America) tried to limit immigration, blaming immigrants for “stealing” jobs from native-born Americans and for being criminals</a:t>
            </a:r>
          </a:p>
          <a:p>
            <a:r>
              <a:rPr lang="en-US" dirty="0" smtClean="0"/>
              <a:t>Immigrants were also discriminated against for being Catholic</a:t>
            </a:r>
          </a:p>
        </p:txBody>
      </p:sp>
    </p:spTree>
    <p:extLst>
      <p:ext uri="{BB962C8B-B14F-4D97-AF65-F5344CB8AC3E}">
        <p14:creationId xmlns:p14="http://schemas.microsoft.com/office/powerpoint/2010/main" val="4125558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33337"/>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4798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r>
              <a:rPr lang="en-US" dirty="0"/>
              <a:t>In the 1850s, the Nativists started the Know-Nothing </a:t>
            </a:r>
            <a:r>
              <a:rPr lang="en-US" dirty="0" smtClean="0"/>
              <a:t>Party</a:t>
            </a:r>
          </a:p>
          <a:p>
            <a:r>
              <a:rPr lang="en-US" dirty="0" smtClean="0"/>
              <a:t>Immigrants primarily took low paying jobs and lived in communities that supported their native language.  These areas were overcrowded and had poor sanitation, which led to liter, disease, and a general stench.  Crime was also high in these areas.</a:t>
            </a:r>
          </a:p>
          <a:p>
            <a:r>
              <a:rPr lang="en-US" dirty="0" smtClean="0"/>
              <a:t>The U.S. made new restrictions that kept illiterate, mentally unstable, and other unwanted people out.</a:t>
            </a:r>
            <a:endParaRPr lang="en-US" dirty="0"/>
          </a:p>
        </p:txBody>
      </p:sp>
    </p:spTree>
    <p:extLst>
      <p:ext uri="{BB962C8B-B14F-4D97-AF65-F5344CB8AC3E}">
        <p14:creationId xmlns:p14="http://schemas.microsoft.com/office/powerpoint/2010/main" val="14036584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ages.slideplayer.com/10/2760278/slides/slide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914400"/>
            <a:ext cx="10021453" cy="7516091"/>
          </a:xfrm>
          <a:prstGeom prst="rect">
            <a:avLst/>
          </a:prstGeom>
          <a:solidFill>
            <a:schemeClr val="accent1"/>
          </a:solidFill>
        </p:spPr>
      </p:pic>
      <p:sp>
        <p:nvSpPr>
          <p:cNvPr id="2" name="Rectangle 1"/>
          <p:cNvSpPr/>
          <p:nvPr/>
        </p:nvSpPr>
        <p:spPr>
          <a:xfrm>
            <a:off x="2334491" y="381000"/>
            <a:ext cx="4572000" cy="261610"/>
          </a:xfrm>
          <a:prstGeom prst="rect">
            <a:avLst/>
          </a:prstGeom>
        </p:spPr>
        <p:txBody>
          <a:bodyPr>
            <a:spAutoFit/>
          </a:bodyPr>
          <a:lstStyle/>
          <a:p>
            <a:r>
              <a:rPr lang="en-US" sz="1100" dirty="0"/>
              <a:t>http://images.slideplayer.com/10/2760278/slides/slide_7.jpg</a:t>
            </a:r>
          </a:p>
        </p:txBody>
      </p:sp>
    </p:spTree>
    <p:extLst>
      <p:ext uri="{BB962C8B-B14F-4D97-AF65-F5344CB8AC3E}">
        <p14:creationId xmlns:p14="http://schemas.microsoft.com/office/powerpoint/2010/main" val="38518603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57371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Effects of Factory Growth</a:t>
            </a:r>
            <a:br>
              <a:rPr lang="en-US" b="1"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Factory workers often worked 15 hours or more a day.</a:t>
            </a:r>
          </a:p>
          <a:p>
            <a:r>
              <a:rPr lang="en-US" dirty="0" smtClean="0"/>
              <a:t>Injuries were common and wages were low.  Earnings: Men - $5/week, Women - $2/week, and Children - $1/week</a:t>
            </a:r>
          </a:p>
          <a:p>
            <a:r>
              <a:rPr lang="en-US" dirty="0" smtClean="0"/>
              <a:t>Factories began to replace skilled workers, such as carpenters and shoe makers</a:t>
            </a:r>
          </a:p>
          <a:p>
            <a:r>
              <a:rPr lang="en-US" dirty="0" smtClean="0"/>
              <a:t>By the 1830s, workers began to form trade unions in order to fight for better working conditions</a:t>
            </a:r>
          </a:p>
          <a:p>
            <a:r>
              <a:rPr lang="en-US" dirty="0" smtClean="0"/>
              <a:t>Union workers sometimes made their demands by going on strike</a:t>
            </a:r>
          </a:p>
        </p:txBody>
      </p:sp>
    </p:spTree>
    <p:extLst>
      <p:ext uri="{BB962C8B-B14F-4D97-AF65-F5344CB8AC3E}">
        <p14:creationId xmlns:p14="http://schemas.microsoft.com/office/powerpoint/2010/main" val="35411006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668963"/>
          </a:xfrm>
        </p:spPr>
        <p:txBody>
          <a:bodyPr/>
          <a:lstStyle/>
          <a:p>
            <a:r>
              <a:rPr lang="en-US" dirty="0" smtClean="0"/>
              <a:t>There </a:t>
            </a:r>
            <a:r>
              <a:rPr lang="en-US" dirty="0"/>
              <a:t>were no child labor laws.  Many children went to work because their families needed the money; they did not get an education.</a:t>
            </a:r>
          </a:p>
          <a:p>
            <a:endParaRPr lang="en-US" dirty="0"/>
          </a:p>
        </p:txBody>
      </p:sp>
      <p:pic>
        <p:nvPicPr>
          <p:cNvPr id="21506" name="Picture 2" descr="http://www.studyzone.org/testprep/ss5/b/H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438400"/>
            <a:ext cx="5793071"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6481833"/>
            <a:ext cx="4572000" cy="261610"/>
          </a:xfrm>
          <a:prstGeom prst="rect">
            <a:avLst/>
          </a:prstGeom>
        </p:spPr>
        <p:txBody>
          <a:bodyPr>
            <a:spAutoFit/>
          </a:bodyPr>
          <a:lstStyle/>
          <a:p>
            <a:r>
              <a:rPr lang="en-US" sz="1100" dirty="0"/>
              <a:t>http://www.studyzone.org/testprep/ss5/b/Hines.jpg</a:t>
            </a:r>
          </a:p>
        </p:txBody>
      </p:sp>
    </p:spTree>
    <p:extLst>
      <p:ext uri="{BB962C8B-B14F-4D97-AF65-F5344CB8AC3E}">
        <p14:creationId xmlns:p14="http://schemas.microsoft.com/office/powerpoint/2010/main" val="14286654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260.photobucket.com/albums/ii18/drmabuse06/childlab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116" y="84137"/>
            <a:ext cx="5591175" cy="38862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09655" y="3983995"/>
            <a:ext cx="4572000" cy="261610"/>
          </a:xfrm>
          <a:prstGeom prst="rect">
            <a:avLst/>
          </a:prstGeom>
        </p:spPr>
        <p:txBody>
          <a:bodyPr>
            <a:spAutoFit/>
          </a:bodyPr>
          <a:lstStyle/>
          <a:p>
            <a:r>
              <a:rPr lang="en-US" sz="1100" dirty="0"/>
              <a:t>http://i260.photobucket.com/albums/ii18/drmabuse06/childlabor.jpg</a:t>
            </a:r>
          </a:p>
        </p:txBody>
      </p:sp>
      <p:pic>
        <p:nvPicPr>
          <p:cNvPr id="22532" name="Picture 4" descr="http://www.fundamentalfinance.com/images/child-labo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893340"/>
            <a:ext cx="3504334" cy="49508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4649" y="1295400"/>
            <a:ext cx="3276600" cy="430887"/>
          </a:xfrm>
          <a:prstGeom prst="rect">
            <a:avLst/>
          </a:prstGeom>
        </p:spPr>
        <p:txBody>
          <a:bodyPr wrap="square">
            <a:spAutoFit/>
          </a:bodyPr>
          <a:lstStyle/>
          <a:p>
            <a:r>
              <a:rPr lang="en-US" sz="1100" dirty="0"/>
              <a:t>http://www.fundamentalfinance.com/images/child-labor-2.jpg</a:t>
            </a:r>
          </a:p>
        </p:txBody>
      </p:sp>
    </p:spTree>
    <p:extLst>
      <p:ext uri="{BB962C8B-B14F-4D97-AF65-F5344CB8AC3E}">
        <p14:creationId xmlns:p14="http://schemas.microsoft.com/office/powerpoint/2010/main" val="29451786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Labor Unions</a:t>
            </a:r>
          </a:p>
        </p:txBody>
      </p:sp>
      <p:sp>
        <p:nvSpPr>
          <p:cNvPr id="3" name="Content Placeholder 2"/>
          <p:cNvSpPr>
            <a:spLocks noGrp="1"/>
          </p:cNvSpPr>
          <p:nvPr>
            <p:ph idx="1"/>
          </p:nvPr>
        </p:nvSpPr>
        <p:spPr/>
        <p:txBody>
          <a:bodyPr>
            <a:normAutofit/>
          </a:bodyPr>
          <a:lstStyle/>
          <a:p>
            <a:r>
              <a:rPr lang="en-US" dirty="0" smtClean="0"/>
              <a:t>Uriah Stephens/ Terrance V. Powderly – Knights of Labor – Philadelphia – 1869 – organizing labor, recruited people who had been kept out of trade unions; grew rapidly</a:t>
            </a:r>
          </a:p>
        </p:txBody>
      </p:sp>
    </p:spTree>
    <p:extLst>
      <p:ext uri="{BB962C8B-B14F-4D97-AF65-F5344CB8AC3E}">
        <p14:creationId xmlns:p14="http://schemas.microsoft.com/office/powerpoint/2010/main" val="42094288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philadelphiaencyclopedia.org/wp-content/uploads/2013/08/Knights-of-Labor-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54197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5638800"/>
            <a:ext cx="4572000" cy="430887"/>
          </a:xfrm>
          <a:prstGeom prst="rect">
            <a:avLst/>
          </a:prstGeom>
        </p:spPr>
        <p:txBody>
          <a:bodyPr>
            <a:spAutoFit/>
          </a:bodyPr>
          <a:lstStyle/>
          <a:p>
            <a:r>
              <a:rPr lang="en-US" sz="1100" dirty="0"/>
              <a:t>http://philadelphiaencyclopedia.org/wp-content/uploads/2013/08/Knights-of-Labor-cropped.jpg</a:t>
            </a:r>
          </a:p>
        </p:txBody>
      </p:sp>
    </p:spTree>
    <p:extLst>
      <p:ext uri="{BB962C8B-B14F-4D97-AF65-F5344CB8AC3E}">
        <p14:creationId xmlns:p14="http://schemas.microsoft.com/office/powerpoint/2010/main" val="40042203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Labor Unions</a:t>
            </a:r>
          </a:p>
        </p:txBody>
      </p:sp>
      <p:sp>
        <p:nvSpPr>
          <p:cNvPr id="3" name="Content Placeholder 2"/>
          <p:cNvSpPr>
            <a:spLocks noGrp="1"/>
          </p:cNvSpPr>
          <p:nvPr>
            <p:ph idx="1"/>
          </p:nvPr>
        </p:nvSpPr>
        <p:spPr/>
        <p:txBody>
          <a:bodyPr>
            <a:normAutofit/>
          </a:bodyPr>
          <a:lstStyle/>
          <a:p>
            <a:r>
              <a:rPr lang="en-US" dirty="0" smtClean="0"/>
              <a:t>Samuel Gompers – American Federation of Labor – 1881 – pressed for higher wages, shorter hours, better working conditions, and the right to bargain collectively with employers; violent strikes turned public opinion against them; 1.6 million members by 1904</a:t>
            </a:r>
          </a:p>
        </p:txBody>
      </p:sp>
    </p:spTree>
    <p:extLst>
      <p:ext uri="{BB962C8B-B14F-4D97-AF65-F5344CB8AC3E}">
        <p14:creationId xmlns:p14="http://schemas.microsoft.com/office/powerpoint/2010/main" val="12511151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trikes-and-labor-unions.weebly.com/uploads/2/8/6/2/28627513/844343352.jpg?3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395"/>
            <a:ext cx="8444345" cy="67972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0" y="2462"/>
            <a:ext cx="6064826" cy="261610"/>
          </a:xfrm>
          <a:prstGeom prst="rect">
            <a:avLst/>
          </a:prstGeom>
        </p:spPr>
        <p:txBody>
          <a:bodyPr wrap="square">
            <a:spAutoFit/>
          </a:bodyPr>
          <a:lstStyle/>
          <a:p>
            <a:r>
              <a:rPr lang="en-US" sz="1100" dirty="0"/>
              <a:t>http://strikes-and-labor-unions.weebly.com/uploads/2/8/6/2/28627513/844343352.jpg?364</a:t>
            </a:r>
          </a:p>
        </p:txBody>
      </p:sp>
    </p:spTree>
    <p:extLst>
      <p:ext uri="{BB962C8B-B14F-4D97-AF65-F5344CB8AC3E}">
        <p14:creationId xmlns:p14="http://schemas.microsoft.com/office/powerpoint/2010/main" val="3018989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of the North</a:t>
            </a:r>
            <a:endParaRPr lang="en-US" dirty="0"/>
          </a:p>
        </p:txBody>
      </p:sp>
      <p:sp>
        <p:nvSpPr>
          <p:cNvPr id="3" name="Content Placeholder 2"/>
          <p:cNvSpPr>
            <a:spLocks noGrp="1"/>
          </p:cNvSpPr>
          <p:nvPr>
            <p:ph idx="1"/>
          </p:nvPr>
        </p:nvSpPr>
        <p:spPr>
          <a:xfrm>
            <a:off x="152400" y="4730460"/>
            <a:ext cx="8991600" cy="1975140"/>
          </a:xfrm>
        </p:spPr>
        <p:txBody>
          <a:bodyPr>
            <a:normAutofit fontScale="70000" lnSpcReduction="20000"/>
          </a:bodyPr>
          <a:lstStyle/>
          <a:p>
            <a:r>
              <a:rPr lang="en-US" dirty="0" smtClean="0"/>
              <a:t>Northern states all experience four distinct seasons, with freezing winters to hot, humid summers.</a:t>
            </a:r>
          </a:p>
          <a:p>
            <a:r>
              <a:rPr lang="en-US" dirty="0" smtClean="0"/>
              <a:t>The states farther to the north experience colder, harsher winters and shorter summers and shorter growing seasons (Maine and Minnesota) than those closer to the mid-line of the  United States (Pennsylvania and Ohio).</a:t>
            </a:r>
          </a:p>
          <a:p>
            <a:endParaRPr lang="en-US" dirty="0" smtClean="0"/>
          </a:p>
        </p:txBody>
      </p:sp>
      <p:pic>
        <p:nvPicPr>
          <p:cNvPr id="5122" name="Picture 2" descr="http://pastispresent.org/wp-content/uploads/SnowLo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0"/>
            <a:ext cx="6248400" cy="34324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00" y="1220570"/>
            <a:ext cx="1447800" cy="707886"/>
          </a:xfrm>
          <a:prstGeom prst="rect">
            <a:avLst/>
          </a:prstGeom>
        </p:spPr>
        <p:txBody>
          <a:bodyPr wrap="square">
            <a:spAutoFit/>
          </a:bodyPr>
          <a:lstStyle/>
          <a:p>
            <a:r>
              <a:rPr lang="en-US" sz="1000" dirty="0" smtClean="0"/>
              <a:t>http://pastispresent.org/wp-content/uploads/SnowLoco.jpg</a:t>
            </a:r>
            <a:endParaRPr lang="en-US" sz="1000" dirty="0"/>
          </a:p>
        </p:txBody>
      </p:sp>
    </p:spTree>
    <p:extLst>
      <p:ext uri="{BB962C8B-B14F-4D97-AF65-F5344CB8AC3E}">
        <p14:creationId xmlns:p14="http://schemas.microsoft.com/office/powerpoint/2010/main" val="6258430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Labor Unions</a:t>
            </a:r>
          </a:p>
        </p:txBody>
      </p:sp>
      <p:sp>
        <p:nvSpPr>
          <p:cNvPr id="3" name="Content Placeholder 2"/>
          <p:cNvSpPr>
            <a:spLocks noGrp="1"/>
          </p:cNvSpPr>
          <p:nvPr>
            <p:ph idx="1"/>
          </p:nvPr>
        </p:nvSpPr>
        <p:spPr>
          <a:xfrm>
            <a:off x="152400" y="1600200"/>
            <a:ext cx="3146714" cy="4525963"/>
          </a:xfrm>
        </p:spPr>
        <p:txBody>
          <a:bodyPr>
            <a:normAutofit fontScale="92500" lnSpcReduction="20000"/>
          </a:bodyPr>
          <a:lstStyle/>
          <a:p>
            <a:r>
              <a:rPr lang="en-US" dirty="0" smtClean="0"/>
              <a:t>Mary Harris Jones – International Ladies’ Garment Workers Union – New York City – 1911 – safer working conditions – result of Triangle Shirtwaist Factory Fire</a:t>
            </a:r>
            <a:endParaRPr lang="en-US" dirty="0"/>
          </a:p>
        </p:txBody>
      </p:sp>
      <p:pic>
        <p:nvPicPr>
          <p:cNvPr id="25602" name="Picture 2" descr="http://connecticuthistory.org/wp-content/uploads/2014/11/WomenStrikers-610x4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9114" y="1524000"/>
            <a:ext cx="5810250" cy="42767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14800" y="5638800"/>
            <a:ext cx="4572000" cy="430887"/>
          </a:xfrm>
          <a:prstGeom prst="rect">
            <a:avLst/>
          </a:prstGeom>
        </p:spPr>
        <p:txBody>
          <a:bodyPr>
            <a:spAutoFit/>
          </a:bodyPr>
          <a:lstStyle/>
          <a:p>
            <a:r>
              <a:rPr lang="en-US" sz="1100" dirty="0"/>
              <a:t>http://connecticuthistory.org/wp-content/uploads/2014/11/WomenStrikers-610x449.jpg</a:t>
            </a:r>
          </a:p>
        </p:txBody>
      </p:sp>
    </p:spTree>
    <p:extLst>
      <p:ext uri="{BB962C8B-B14F-4D97-AF65-F5344CB8AC3E}">
        <p14:creationId xmlns:p14="http://schemas.microsoft.com/office/powerpoint/2010/main" val="11488046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authentichistory.com/1898-1913/2-progressivism/3-laborreform/3-trianglefire/Photograph-Ruins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855" y="250218"/>
            <a:ext cx="3497228" cy="27977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67792" y="250218"/>
            <a:ext cx="1943100" cy="1107996"/>
          </a:xfrm>
          <a:prstGeom prst="rect">
            <a:avLst/>
          </a:prstGeom>
        </p:spPr>
        <p:txBody>
          <a:bodyPr wrap="square">
            <a:spAutoFit/>
          </a:bodyPr>
          <a:lstStyle/>
          <a:p>
            <a:r>
              <a:rPr lang="en-US" sz="1100" dirty="0"/>
              <a:t>http://www.authentichistory.com/1898-1913/2-progressivism/3-laborreform/3-trianglefire/Photograph-Ruins_02.jpg</a:t>
            </a:r>
          </a:p>
        </p:txBody>
      </p:sp>
      <p:pic>
        <p:nvPicPr>
          <p:cNvPr id="26628" name="Picture 4" descr="http://equalvisibilityeverywhere.org/wp-content/uploads/2011/03/Triangle-Shirtwaist-F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4" y="24316"/>
            <a:ext cx="3467389" cy="45233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29000" y="-11392"/>
            <a:ext cx="5715000" cy="261610"/>
          </a:xfrm>
          <a:prstGeom prst="rect">
            <a:avLst/>
          </a:prstGeom>
        </p:spPr>
        <p:txBody>
          <a:bodyPr wrap="square">
            <a:spAutoFit/>
          </a:bodyPr>
          <a:lstStyle/>
          <a:p>
            <a:r>
              <a:rPr lang="en-US" sz="1100" dirty="0"/>
              <a:t>http://equalvisibilityeverywhere.org/wp-content/uploads/2011/03/Triangle-Shirtwaist-Fire.jpg</a:t>
            </a:r>
          </a:p>
        </p:txBody>
      </p:sp>
      <p:pic>
        <p:nvPicPr>
          <p:cNvPr id="26630" name="Picture 6" descr="http://newshour-tc.pbs.org/newshour/wp-content/blogs.dir/1/files/slideshow/new_women_slidesh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790" y="3343054"/>
            <a:ext cx="5615420" cy="34803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572" y="6223200"/>
            <a:ext cx="3408218" cy="600164"/>
          </a:xfrm>
          <a:prstGeom prst="rect">
            <a:avLst/>
          </a:prstGeom>
        </p:spPr>
        <p:txBody>
          <a:bodyPr wrap="square">
            <a:spAutoFit/>
          </a:bodyPr>
          <a:lstStyle/>
          <a:p>
            <a:r>
              <a:rPr lang="en-US" sz="1100" dirty="0"/>
              <a:t>http://newshour-tc.pbs.org/newshour/wp-content/blogs.dir/1/files/slideshow/new_women_slideshow.jpg</a:t>
            </a:r>
          </a:p>
        </p:txBody>
      </p:sp>
    </p:spTree>
    <p:extLst>
      <p:ext uri="{BB962C8B-B14F-4D97-AF65-F5344CB8AC3E}">
        <p14:creationId xmlns:p14="http://schemas.microsoft.com/office/powerpoint/2010/main" val="32415593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Strikes and Movements</a:t>
            </a:r>
            <a:br>
              <a:rPr lang="en-US" b="1" dirty="0"/>
            </a:br>
            <a:endParaRPr lang="en-US" dirty="0"/>
          </a:p>
        </p:txBody>
      </p:sp>
      <p:sp>
        <p:nvSpPr>
          <p:cNvPr id="3" name="Content Placeholder 2"/>
          <p:cNvSpPr>
            <a:spLocks noGrp="1"/>
          </p:cNvSpPr>
          <p:nvPr>
            <p:ph idx="1"/>
          </p:nvPr>
        </p:nvSpPr>
        <p:spPr>
          <a:xfrm>
            <a:off x="381000" y="1066800"/>
            <a:ext cx="8229600" cy="4525963"/>
          </a:xfrm>
        </p:spPr>
        <p:txBody>
          <a:bodyPr/>
          <a:lstStyle/>
          <a:p>
            <a:r>
              <a:rPr lang="en-US" dirty="0" smtClean="0"/>
              <a:t>Haymarket Square Riot – labor rally ends in violence, workers strike to protest the killing of four workers from the day before – Chicago, Illinois – 1886</a:t>
            </a:r>
          </a:p>
          <a:p>
            <a:pPr marL="0" indent="0">
              <a:buNone/>
            </a:pPr>
            <a:endParaRPr lang="en-US" dirty="0"/>
          </a:p>
        </p:txBody>
      </p:sp>
      <p:pic>
        <p:nvPicPr>
          <p:cNvPr id="27650" name="Picture 2" descr="https://upload.wikimedia.org/wikipedia/commons/6/61/HaymarketRiot-Harp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75173"/>
            <a:ext cx="5739081" cy="39828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6172200"/>
            <a:ext cx="3193473" cy="430887"/>
          </a:xfrm>
          <a:prstGeom prst="rect">
            <a:avLst/>
          </a:prstGeom>
        </p:spPr>
        <p:txBody>
          <a:bodyPr wrap="square">
            <a:spAutoFit/>
          </a:bodyPr>
          <a:lstStyle/>
          <a:p>
            <a:r>
              <a:rPr lang="en-US" sz="1100" dirty="0"/>
              <a:t>https://upload.wikimedia.org/wikipedia/commons/6/61/HaymarketRiot-Harpers.jpg</a:t>
            </a:r>
          </a:p>
        </p:txBody>
      </p:sp>
    </p:spTree>
    <p:extLst>
      <p:ext uri="{BB962C8B-B14F-4D97-AF65-F5344CB8AC3E}">
        <p14:creationId xmlns:p14="http://schemas.microsoft.com/office/powerpoint/2010/main" val="38476582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96850"/>
            <a:ext cx="4343400" cy="6462713"/>
          </a:xfrm>
        </p:spPr>
        <p:txBody>
          <a:bodyPr>
            <a:normAutofit/>
          </a:bodyPr>
          <a:lstStyle/>
          <a:p>
            <a:r>
              <a:rPr lang="en-US" dirty="0" smtClean="0"/>
              <a:t>Homestead Strike – steelworkers protest wage cut – wages were cut to weaken the union – managers hired non-union workers and hired armed guards to protect them – governor brought in state militia to restore order – Homestead, Pennsylvania - 1892</a:t>
            </a:r>
            <a:endParaRPr lang="en-US" dirty="0"/>
          </a:p>
        </p:txBody>
      </p:sp>
      <p:pic>
        <p:nvPicPr>
          <p:cNvPr id="28674" name="Picture 2" descr="https://citelighter-cards.s3.amazonaws.com/p172qlc5s71uf71ocu1u1s1v0r123i0_17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311"/>
            <a:ext cx="4572000" cy="69875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6429575"/>
            <a:ext cx="4572000" cy="430887"/>
          </a:xfrm>
          <a:prstGeom prst="rect">
            <a:avLst/>
          </a:prstGeom>
        </p:spPr>
        <p:txBody>
          <a:bodyPr>
            <a:spAutoFit/>
          </a:bodyPr>
          <a:lstStyle/>
          <a:p>
            <a:r>
              <a:rPr lang="en-US" sz="1100" dirty="0"/>
              <a:t>https://citelighter-cards.s3.amazonaws.com/p172qlc5s71uf71ocu1u1s1v0r123i0_17261.png</a:t>
            </a:r>
          </a:p>
        </p:txBody>
      </p:sp>
    </p:spTree>
    <p:extLst>
      <p:ext uri="{BB962C8B-B14F-4D97-AF65-F5344CB8AC3E}">
        <p14:creationId xmlns:p14="http://schemas.microsoft.com/office/powerpoint/2010/main" val="2125942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782"/>
            <a:ext cx="8991600" cy="4525963"/>
          </a:xfrm>
        </p:spPr>
        <p:txBody>
          <a:bodyPr/>
          <a:lstStyle/>
          <a:p>
            <a:r>
              <a:rPr lang="en-US" dirty="0" smtClean="0"/>
              <a:t>Pullman Strike – company cut wages and plant was closed for a month – American Railway Union supported strikers and refused to handle Pullman cars paralyzing rail traffic – U.S. Attorney General, Richard Olney, got an injunction to stop them – Eugene V. Debs refused to comply and was jailed – President Grover Cleveland called in federal troops to quell (stop) the riots – Pullman, Illinois - 1894</a:t>
            </a:r>
            <a:endParaRPr lang="en-US" dirty="0"/>
          </a:p>
        </p:txBody>
      </p:sp>
      <p:pic>
        <p:nvPicPr>
          <p:cNvPr id="29698" name="Picture 2" descr="http://www.lib.niu.edu/1994/ihy9412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3962400"/>
            <a:ext cx="4238625" cy="2705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15715" y="6298168"/>
            <a:ext cx="2797561" cy="261610"/>
          </a:xfrm>
          <a:prstGeom prst="rect">
            <a:avLst/>
          </a:prstGeom>
        </p:spPr>
        <p:txBody>
          <a:bodyPr wrap="none">
            <a:spAutoFit/>
          </a:bodyPr>
          <a:lstStyle/>
          <a:p>
            <a:r>
              <a:rPr lang="en-US" sz="1100" dirty="0"/>
              <a:t>http://www.lib.niu.edu/1994/ihy9412081.jpg</a:t>
            </a:r>
          </a:p>
        </p:txBody>
      </p:sp>
    </p:spTree>
    <p:extLst>
      <p:ext uri="{BB962C8B-B14F-4D97-AF65-F5344CB8AC3E}">
        <p14:creationId xmlns:p14="http://schemas.microsoft.com/office/powerpoint/2010/main" val="22316229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0"/>
            <a:ext cx="8229600" cy="1371600"/>
          </a:xfrm>
        </p:spPr>
        <p:txBody>
          <a:bodyPr>
            <a:normAutofit/>
          </a:bodyPr>
          <a:lstStyle/>
          <a:p>
            <a:r>
              <a:rPr lang="en-US" dirty="0" smtClean="0"/>
              <a:t>Great Railway Strike of 1877 – workers protest wage cuts – Martinsburg, West Virginia – 1877</a:t>
            </a:r>
          </a:p>
        </p:txBody>
      </p:sp>
      <p:pic>
        <p:nvPicPr>
          <p:cNvPr id="30722" name="Picture 2" descr="https://upload.wikimedia.org/wikipedia/commons/thumb/2/22/Harpers_8_11_1877_Destruction_of_the_Union_Depot.jpg/300px-Harpers_8_11_1877_Destruction_of_the_Union_Dep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0630"/>
            <a:ext cx="7620000" cy="51308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636" y="114665"/>
            <a:ext cx="1323109" cy="1277273"/>
          </a:xfrm>
          <a:prstGeom prst="rect">
            <a:avLst/>
          </a:prstGeom>
        </p:spPr>
        <p:txBody>
          <a:bodyPr wrap="square">
            <a:spAutoFit/>
          </a:bodyPr>
          <a:lstStyle/>
          <a:p>
            <a:r>
              <a:rPr lang="en-US" sz="1100" dirty="0"/>
              <a:t>https://en.wikipedia.org/wiki/Great_Railroad_Strike_of_1877#/media/File:Harpers_8_11_1877_Destruction_of_the_Union_Depot.jpg</a:t>
            </a:r>
          </a:p>
        </p:txBody>
      </p:sp>
    </p:spTree>
    <p:extLst>
      <p:ext uri="{BB962C8B-B14F-4D97-AF65-F5344CB8AC3E}">
        <p14:creationId xmlns:p14="http://schemas.microsoft.com/office/powerpoint/2010/main" val="2881382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09" y="381000"/>
            <a:ext cx="3200400" cy="4525963"/>
          </a:xfrm>
        </p:spPr>
        <p:txBody>
          <a:bodyPr/>
          <a:lstStyle/>
          <a:p>
            <a:r>
              <a:rPr lang="en-US" dirty="0"/>
              <a:t>Anthracite Coal Strike – miners strike to win union recognition – Scranton, Pennsylvania – 1902</a:t>
            </a:r>
          </a:p>
          <a:p>
            <a:endParaRPr lang="en-US" dirty="0"/>
          </a:p>
        </p:txBody>
      </p:sp>
      <p:pic>
        <p:nvPicPr>
          <p:cNvPr id="31746" name="Picture 2" descr="http://pabook2.libraries.psu.edu/palitmap/Coal1902Min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04800"/>
            <a:ext cx="5543550" cy="6096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14800" y="6417072"/>
            <a:ext cx="4572000" cy="261610"/>
          </a:xfrm>
          <a:prstGeom prst="rect">
            <a:avLst/>
          </a:prstGeom>
        </p:spPr>
        <p:txBody>
          <a:bodyPr>
            <a:spAutoFit/>
          </a:bodyPr>
          <a:lstStyle/>
          <a:p>
            <a:r>
              <a:rPr lang="en-US" sz="1100" dirty="0"/>
              <a:t>http://pabook2.libraries.psu.edu/palitmap/Coal1902Miners.jpg</a:t>
            </a:r>
          </a:p>
        </p:txBody>
      </p:sp>
    </p:spTree>
    <p:extLst>
      <p:ext uri="{BB962C8B-B14F-4D97-AF65-F5344CB8AC3E}">
        <p14:creationId xmlns:p14="http://schemas.microsoft.com/office/powerpoint/2010/main" val="16701284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029200"/>
            <a:ext cx="9144000" cy="1676400"/>
          </a:xfrm>
        </p:spPr>
        <p:txBody>
          <a:bodyPr>
            <a:normAutofit fontScale="92500"/>
          </a:bodyPr>
          <a:lstStyle/>
          <a:p>
            <a:pPr marL="0" indent="0">
              <a:buNone/>
            </a:pPr>
            <a:r>
              <a:rPr lang="en-US" dirty="0"/>
              <a:t>Silver Mine Unrest – state jails full of hundreds of striking workers – from forty-two unions – striking for shorter hours and better pay – New Orleans, Louisiana - 1892</a:t>
            </a:r>
          </a:p>
          <a:p>
            <a:pPr marL="0" indent="0">
              <a:buNone/>
            </a:pPr>
            <a:endParaRPr lang="en-US" dirty="0"/>
          </a:p>
        </p:txBody>
      </p:sp>
      <p:pic>
        <p:nvPicPr>
          <p:cNvPr id="32770" name="Picture 2" descr="http://www.miningartifacts.org/Silver_Mine_-_Kellogg__Shoshone_County__ID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45" y="304800"/>
            <a:ext cx="8706234" cy="4343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399" y="30126"/>
            <a:ext cx="8463779" cy="261610"/>
          </a:xfrm>
          <a:prstGeom prst="rect">
            <a:avLst/>
          </a:prstGeom>
        </p:spPr>
        <p:txBody>
          <a:bodyPr wrap="square">
            <a:spAutoFit/>
          </a:bodyPr>
          <a:lstStyle/>
          <a:p>
            <a:r>
              <a:rPr lang="en-US" sz="1100" dirty="0"/>
              <a:t>http://www.miningartifacts.org/Silver_Mine_-_Kellogg__Shoshone_County__ID_2.jpg</a:t>
            </a:r>
          </a:p>
        </p:txBody>
      </p:sp>
    </p:spTree>
    <p:extLst>
      <p:ext uri="{BB962C8B-B14F-4D97-AF65-F5344CB8AC3E}">
        <p14:creationId xmlns:p14="http://schemas.microsoft.com/office/powerpoint/2010/main" val="27904006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for the South</a:t>
            </a:r>
            <a:endParaRPr lang="en-US" dirty="0"/>
          </a:p>
        </p:txBody>
      </p:sp>
      <p:sp>
        <p:nvSpPr>
          <p:cNvPr id="3" name="Content Placeholder 2"/>
          <p:cNvSpPr>
            <a:spLocks noGrp="1"/>
          </p:cNvSpPr>
          <p:nvPr>
            <p:ph idx="1"/>
          </p:nvPr>
        </p:nvSpPr>
        <p:spPr/>
        <p:txBody>
          <a:bodyPr/>
          <a:lstStyle/>
          <a:p>
            <a:r>
              <a:rPr lang="en-US" dirty="0" smtClean="0"/>
              <a:t>Raising cotton in the same fields year after year soon striped the soil of needed nutrients.</a:t>
            </a:r>
          </a:p>
          <a:p>
            <a:r>
              <a:rPr lang="en-US" dirty="0" smtClean="0"/>
              <a:t>Whitney had hoped his invention would lighten the work load for slaves, but instead it made slavery more important than ever.</a:t>
            </a:r>
          </a:p>
          <a:p>
            <a:r>
              <a:rPr lang="en-US" dirty="0" smtClean="0"/>
              <a:t>Southerners put their money into land and slaves. There was very little interest in building factories.</a:t>
            </a:r>
            <a:endParaRPr lang="en-US" dirty="0"/>
          </a:p>
        </p:txBody>
      </p:sp>
    </p:spTree>
    <p:extLst>
      <p:ext uri="{BB962C8B-B14F-4D97-AF65-F5344CB8AC3E}">
        <p14:creationId xmlns:p14="http://schemas.microsoft.com/office/powerpoint/2010/main" val="38396835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of This Leads to…</a:t>
            </a:r>
            <a:endParaRPr lang="en-US" dirty="0"/>
          </a:p>
        </p:txBody>
      </p:sp>
      <p:sp>
        <p:nvSpPr>
          <p:cNvPr id="3" name="Content Placeholder 2"/>
          <p:cNvSpPr>
            <a:spLocks noGrp="1"/>
          </p:cNvSpPr>
          <p:nvPr>
            <p:ph idx="1"/>
          </p:nvPr>
        </p:nvSpPr>
        <p:spPr/>
        <p:txBody>
          <a:bodyPr>
            <a:normAutofit/>
          </a:bodyPr>
          <a:lstStyle/>
          <a:p>
            <a:r>
              <a:rPr lang="en-US" dirty="0" smtClean="0"/>
              <a:t>Sectionalism</a:t>
            </a:r>
          </a:p>
          <a:p>
            <a:r>
              <a:rPr lang="en-US" dirty="0" smtClean="0"/>
              <a:t>Protective tariffs</a:t>
            </a:r>
          </a:p>
          <a:p>
            <a:r>
              <a:rPr lang="en-US" dirty="0" smtClean="0"/>
              <a:t>Slavery “needs”</a:t>
            </a:r>
          </a:p>
          <a:p>
            <a:r>
              <a:rPr lang="en-US" dirty="0" smtClean="0"/>
              <a:t>States versus Federal Rights</a:t>
            </a:r>
          </a:p>
          <a:p>
            <a:pPr marL="0" indent="0">
              <a:buNone/>
            </a:pPr>
            <a:endParaRPr lang="en-US" dirty="0"/>
          </a:p>
          <a:p>
            <a:pPr marL="0" indent="0">
              <a:buNone/>
            </a:pPr>
            <a:endParaRPr lang="en-US" dirty="0" smtClean="0"/>
          </a:p>
          <a:p>
            <a:pPr marL="0" indent="0">
              <a:buNone/>
            </a:pPr>
            <a:r>
              <a:rPr lang="en-US" dirty="0"/>
              <a:t>	</a:t>
            </a:r>
            <a:r>
              <a:rPr lang="en-US" dirty="0" smtClean="0"/>
              <a:t>	… Which will lead us to the Civil War</a:t>
            </a:r>
          </a:p>
        </p:txBody>
      </p:sp>
    </p:spTree>
    <p:extLst>
      <p:ext uri="{BB962C8B-B14F-4D97-AF65-F5344CB8AC3E}">
        <p14:creationId xmlns:p14="http://schemas.microsoft.com/office/powerpoint/2010/main" val="3123325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of the North</a:t>
            </a:r>
            <a:endParaRPr lang="en-US" dirty="0"/>
          </a:p>
        </p:txBody>
      </p:sp>
      <p:sp>
        <p:nvSpPr>
          <p:cNvPr id="3" name="Content Placeholder 2"/>
          <p:cNvSpPr>
            <a:spLocks noGrp="1"/>
          </p:cNvSpPr>
          <p:nvPr>
            <p:ph idx="1"/>
          </p:nvPr>
        </p:nvSpPr>
        <p:spPr>
          <a:xfrm>
            <a:off x="152400" y="1600200"/>
            <a:ext cx="8839200" cy="5105400"/>
          </a:xfrm>
        </p:spPr>
        <p:txBody>
          <a:bodyPr>
            <a:normAutofit/>
          </a:bodyPr>
          <a:lstStyle/>
          <a:p>
            <a:r>
              <a:rPr lang="en-US" dirty="0" smtClean="0"/>
              <a:t>Natural features of the Northern United States:</a:t>
            </a:r>
          </a:p>
          <a:p>
            <a:pPr lvl="1"/>
            <a:r>
              <a:rPr lang="en-US" dirty="0" smtClean="0"/>
              <a:t>New England coast has hundreds of bays and inlets (perfect for ship harbors).  Ship building and fishing were the major commerce.</a:t>
            </a:r>
          </a:p>
        </p:txBody>
      </p:sp>
      <p:pic>
        <p:nvPicPr>
          <p:cNvPr id="7170" name="Picture 2" descr="http://cdn1.buuteeq.com/upload/4555/schooner.jpg.382x215_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581400"/>
            <a:ext cx="5686289"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67600" y="3810000"/>
            <a:ext cx="1676400" cy="553998"/>
          </a:xfrm>
          <a:prstGeom prst="rect">
            <a:avLst/>
          </a:prstGeom>
        </p:spPr>
        <p:txBody>
          <a:bodyPr wrap="square">
            <a:spAutoFit/>
          </a:bodyPr>
          <a:lstStyle/>
          <a:p>
            <a:r>
              <a:rPr lang="en-US" sz="1000" dirty="0" smtClean="0"/>
              <a:t>http://cdn1.buuteeq.com/upload/4555/schooner.jpg.382x215_default.jpg</a:t>
            </a:r>
            <a:endParaRPr lang="en-US" sz="1000" dirty="0"/>
          </a:p>
        </p:txBody>
      </p:sp>
    </p:spTree>
    <p:extLst>
      <p:ext uri="{BB962C8B-B14F-4D97-AF65-F5344CB8AC3E}">
        <p14:creationId xmlns:p14="http://schemas.microsoft.com/office/powerpoint/2010/main" val="15629115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Names for the Civil War</a:t>
            </a:r>
            <a:endParaRPr lang="en-US" dirty="0"/>
          </a:p>
        </p:txBody>
      </p:sp>
      <p:sp>
        <p:nvSpPr>
          <p:cNvPr id="3" name="Content Placeholder 2"/>
          <p:cNvSpPr>
            <a:spLocks noGrp="1"/>
          </p:cNvSpPr>
          <p:nvPr>
            <p:ph idx="1"/>
          </p:nvPr>
        </p:nvSpPr>
        <p:spPr/>
        <p:txBody>
          <a:bodyPr>
            <a:normAutofit/>
          </a:bodyPr>
          <a:lstStyle/>
          <a:p>
            <a:r>
              <a:rPr lang="en-US" dirty="0" smtClean="0"/>
              <a:t>War of Northern Aggression</a:t>
            </a:r>
          </a:p>
          <a:p>
            <a:r>
              <a:rPr lang="en-US" dirty="0" smtClean="0"/>
              <a:t>War Between the States</a:t>
            </a:r>
          </a:p>
          <a:p>
            <a:r>
              <a:rPr lang="en-US" dirty="0" smtClean="0"/>
              <a:t>War of Rebellion</a:t>
            </a:r>
          </a:p>
          <a:p>
            <a:r>
              <a:rPr lang="en-US" dirty="0" smtClean="0"/>
              <a:t>Great Rebellion</a:t>
            </a:r>
          </a:p>
          <a:p>
            <a:r>
              <a:rPr lang="en-US" dirty="0" smtClean="0"/>
              <a:t>Freedom War</a:t>
            </a:r>
          </a:p>
          <a:p>
            <a:r>
              <a:rPr lang="en-US" dirty="0" smtClean="0"/>
              <a:t>War of Secession</a:t>
            </a:r>
          </a:p>
          <a:p>
            <a:r>
              <a:rPr lang="en-US" dirty="0" smtClean="0"/>
              <a:t>War for Southern Independence</a:t>
            </a:r>
          </a:p>
          <a:p>
            <a:pPr marL="0" indent="0">
              <a:buNone/>
            </a:pPr>
            <a:endParaRPr lang="en-US" dirty="0"/>
          </a:p>
        </p:txBody>
      </p:sp>
    </p:spTree>
    <p:extLst>
      <p:ext uri="{BB962C8B-B14F-4D97-AF65-F5344CB8AC3E}">
        <p14:creationId xmlns:p14="http://schemas.microsoft.com/office/powerpoint/2010/main" val="31233259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Sectionalism</a:t>
            </a:r>
            <a:endParaRPr lang="en-US" dirty="0"/>
          </a:p>
        </p:txBody>
      </p:sp>
      <p:sp>
        <p:nvSpPr>
          <p:cNvPr id="3" name="Content Placeholder 2"/>
          <p:cNvSpPr>
            <a:spLocks noGrp="1"/>
          </p:cNvSpPr>
          <p:nvPr>
            <p:ph idx="1"/>
          </p:nvPr>
        </p:nvSpPr>
        <p:spPr/>
        <p:txBody>
          <a:bodyPr/>
          <a:lstStyle/>
          <a:p>
            <a:r>
              <a:rPr lang="en-US" dirty="0" smtClean="0"/>
              <a:t>Extreme pride in and attention to your local area of interest (economic, political, social, geographical)</a:t>
            </a:r>
            <a:endParaRPr lang="en-US" dirty="0"/>
          </a:p>
        </p:txBody>
      </p:sp>
    </p:spTree>
    <p:extLst>
      <p:ext uri="{BB962C8B-B14F-4D97-AF65-F5344CB8AC3E}">
        <p14:creationId xmlns:p14="http://schemas.microsoft.com/office/powerpoint/2010/main" val="31233259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Protective Tariffs</a:t>
            </a:r>
            <a:endParaRPr lang="en-US" dirty="0"/>
          </a:p>
        </p:txBody>
      </p:sp>
      <p:sp>
        <p:nvSpPr>
          <p:cNvPr id="3" name="Content Placeholder 2"/>
          <p:cNvSpPr>
            <a:spLocks noGrp="1"/>
          </p:cNvSpPr>
          <p:nvPr>
            <p:ph idx="1"/>
          </p:nvPr>
        </p:nvSpPr>
        <p:spPr/>
        <p:txBody>
          <a:bodyPr/>
          <a:lstStyle/>
          <a:p>
            <a:r>
              <a:rPr lang="en-US" dirty="0" smtClean="0"/>
              <a:t>Designed to protect domestic economy (industry) by taxing imports.</a:t>
            </a:r>
            <a:endParaRPr lang="en-US" dirty="0"/>
          </a:p>
        </p:txBody>
      </p:sp>
    </p:spTree>
    <p:extLst>
      <p:ext uri="{BB962C8B-B14F-4D97-AF65-F5344CB8AC3E}">
        <p14:creationId xmlns:p14="http://schemas.microsoft.com/office/powerpoint/2010/main" val="31233259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Slavery</a:t>
            </a:r>
            <a:endParaRPr lang="en-US" dirty="0"/>
          </a:p>
        </p:txBody>
      </p:sp>
      <p:sp>
        <p:nvSpPr>
          <p:cNvPr id="3" name="Content Placeholder 2"/>
          <p:cNvSpPr>
            <a:spLocks noGrp="1"/>
          </p:cNvSpPr>
          <p:nvPr>
            <p:ph idx="1"/>
          </p:nvPr>
        </p:nvSpPr>
        <p:spPr>
          <a:xfrm>
            <a:off x="4782993" y="1600200"/>
            <a:ext cx="4191000" cy="4525963"/>
          </a:xfrm>
        </p:spPr>
        <p:txBody>
          <a:bodyPr/>
          <a:lstStyle/>
          <a:p>
            <a:r>
              <a:rPr lang="en-US" dirty="0" smtClean="0"/>
              <a:t>The act of subjecting (putting a person under you to control them) a person without pay.</a:t>
            </a:r>
            <a:endParaRPr lang="en-US" dirty="0"/>
          </a:p>
        </p:txBody>
      </p:sp>
      <p:pic>
        <p:nvPicPr>
          <p:cNvPr id="12290" name="Picture 2" descr="https://s-media-cache-ak0.pinimg.com/564x/b5/24/87/b52487b1c66e5f218263729b917d2e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211" y="2057400"/>
            <a:ext cx="4343400" cy="4257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0993" y="6457890"/>
            <a:ext cx="4572000" cy="400110"/>
          </a:xfrm>
          <a:prstGeom prst="rect">
            <a:avLst/>
          </a:prstGeom>
        </p:spPr>
        <p:txBody>
          <a:bodyPr>
            <a:spAutoFit/>
          </a:bodyPr>
          <a:lstStyle/>
          <a:p>
            <a:r>
              <a:rPr lang="en-US" sz="1000" dirty="0" smtClean="0"/>
              <a:t>https://s-media-cache-ak0.pinimg.com/564x/b5/24/87/b52487b1c66e5f218263729b917d2e31.jpg</a:t>
            </a:r>
            <a:endParaRPr lang="en-US" sz="1000" dirty="0"/>
          </a:p>
        </p:txBody>
      </p:sp>
    </p:spTree>
    <p:extLst>
      <p:ext uri="{BB962C8B-B14F-4D97-AF65-F5344CB8AC3E}">
        <p14:creationId xmlns:p14="http://schemas.microsoft.com/office/powerpoint/2010/main" val="31233259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Rights Versus Federal Rights</a:t>
            </a:r>
            <a:endParaRPr lang="en-US" dirty="0"/>
          </a:p>
        </p:txBody>
      </p:sp>
      <p:sp>
        <p:nvSpPr>
          <p:cNvPr id="3" name="Content Placeholder 2"/>
          <p:cNvSpPr>
            <a:spLocks noGrp="1"/>
          </p:cNvSpPr>
          <p:nvPr>
            <p:ph idx="1"/>
          </p:nvPr>
        </p:nvSpPr>
        <p:spPr>
          <a:xfrm>
            <a:off x="152400" y="1371600"/>
            <a:ext cx="4724400" cy="5257800"/>
          </a:xfrm>
        </p:spPr>
        <p:txBody>
          <a:bodyPr>
            <a:normAutofit fontScale="70000" lnSpcReduction="20000"/>
          </a:bodyPr>
          <a:lstStyle/>
          <a:p>
            <a:r>
              <a:rPr lang="en-US" dirty="0" smtClean="0"/>
              <a:t>This ongoing issue revolves around how much power to you give the federal (national) government, and how much you keep for yourself or your state government.</a:t>
            </a:r>
          </a:p>
          <a:p>
            <a:r>
              <a:rPr lang="en-US" dirty="0" smtClean="0"/>
              <a:t>Strong state government supporters want to limit the control of Congress and adhere to a strict interpretation of the Constitution.</a:t>
            </a:r>
          </a:p>
          <a:p>
            <a:r>
              <a:rPr lang="en-US" dirty="0" smtClean="0"/>
              <a:t>Strong federal government supporters are fine with a broad interpretation of the Constitution.</a:t>
            </a:r>
          </a:p>
          <a:p>
            <a:r>
              <a:rPr lang="en-US" dirty="0" smtClean="0"/>
              <a:t>Started with the Federalists and Anti-Federalists.</a:t>
            </a:r>
            <a:endParaRPr lang="en-US" dirty="0"/>
          </a:p>
        </p:txBody>
      </p:sp>
      <p:pic>
        <p:nvPicPr>
          <p:cNvPr id="1026" name="Picture 2" descr="https://mihalakas.files.wordpress.com/2011/08/us-federalism-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582" y="1524000"/>
            <a:ext cx="4064000" cy="3733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57800" y="5486400"/>
            <a:ext cx="3581400" cy="400110"/>
          </a:xfrm>
          <a:prstGeom prst="rect">
            <a:avLst/>
          </a:prstGeom>
        </p:spPr>
        <p:txBody>
          <a:bodyPr wrap="square">
            <a:spAutoFit/>
          </a:bodyPr>
          <a:lstStyle/>
          <a:p>
            <a:r>
              <a:rPr lang="en-US" sz="1000" dirty="0"/>
              <a:t>https://mihalakas.files.wordpress.com/2011/08/us-federalism-3.png</a:t>
            </a:r>
          </a:p>
        </p:txBody>
      </p:sp>
    </p:spTree>
    <p:extLst>
      <p:ext uri="{BB962C8B-B14F-4D97-AF65-F5344CB8AC3E}">
        <p14:creationId xmlns:p14="http://schemas.microsoft.com/office/powerpoint/2010/main" val="31233259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West</a:t>
            </a:r>
            <a:endParaRPr lang="en-US" dirty="0"/>
          </a:p>
        </p:txBody>
      </p:sp>
      <p:pic>
        <p:nvPicPr>
          <p:cNvPr id="4" name="Picture 2" descr="http://www.clipartbest.com/cliparts/nTB/Ka7/nTBKa7Rzc.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9303"/>
            <a:ext cx="9144000" cy="567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768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naturalcapecod.com/wp-content/uploads/2012/11/cape_co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 y="77787"/>
            <a:ext cx="9042908" cy="60182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6188541"/>
            <a:ext cx="5638800" cy="246221"/>
          </a:xfrm>
          <a:prstGeom prst="rect">
            <a:avLst/>
          </a:prstGeom>
        </p:spPr>
        <p:txBody>
          <a:bodyPr wrap="square">
            <a:spAutoFit/>
          </a:bodyPr>
          <a:lstStyle/>
          <a:p>
            <a:r>
              <a:rPr lang="en-US" sz="1000" dirty="0" smtClean="0"/>
              <a:t>http://www.naturalcapecod.com/wp-content/uploads/2012/11/cape_cod2.jpg</a:t>
            </a:r>
            <a:endParaRPr lang="en-US" sz="1000" dirty="0"/>
          </a:p>
        </p:txBody>
      </p:sp>
    </p:spTree>
    <p:extLst>
      <p:ext uri="{BB962C8B-B14F-4D97-AF65-F5344CB8AC3E}">
        <p14:creationId xmlns:p14="http://schemas.microsoft.com/office/powerpoint/2010/main" val="1568807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geog.nau.edu/courses/alew/ggr346/ft/e-highlands/ne-vill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81400"/>
            <a:ext cx="3924300" cy="27432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Geography of the North</a:t>
            </a:r>
            <a:endParaRPr lang="en-US" dirty="0"/>
          </a:p>
        </p:txBody>
      </p:sp>
      <p:sp>
        <p:nvSpPr>
          <p:cNvPr id="3" name="Content Placeholder 2"/>
          <p:cNvSpPr>
            <a:spLocks noGrp="1"/>
          </p:cNvSpPr>
          <p:nvPr>
            <p:ph idx="1"/>
          </p:nvPr>
        </p:nvSpPr>
        <p:spPr>
          <a:xfrm>
            <a:off x="152400" y="1295399"/>
            <a:ext cx="5181600" cy="2666243"/>
          </a:xfrm>
        </p:spPr>
        <p:txBody>
          <a:bodyPr>
            <a:normAutofit fontScale="92500" lnSpcReduction="20000"/>
          </a:bodyPr>
          <a:lstStyle/>
          <a:p>
            <a:r>
              <a:rPr lang="en-US" dirty="0" smtClean="0"/>
              <a:t>Natural features of the Northern United States:</a:t>
            </a:r>
          </a:p>
          <a:p>
            <a:pPr lvl="1"/>
            <a:r>
              <a:rPr lang="en-US" dirty="0" smtClean="0"/>
              <a:t>Inland from the coast were flat plains with rocky soil, not good for farming.  This area developed trade crafts (cottage industry and later factories).</a:t>
            </a:r>
          </a:p>
        </p:txBody>
      </p:sp>
      <p:sp>
        <p:nvSpPr>
          <p:cNvPr id="4" name="Rectangle 3"/>
          <p:cNvSpPr/>
          <p:nvPr/>
        </p:nvSpPr>
        <p:spPr>
          <a:xfrm>
            <a:off x="304800" y="6477000"/>
            <a:ext cx="4572000" cy="246221"/>
          </a:xfrm>
          <a:prstGeom prst="rect">
            <a:avLst/>
          </a:prstGeom>
        </p:spPr>
        <p:txBody>
          <a:bodyPr>
            <a:spAutoFit/>
          </a:bodyPr>
          <a:lstStyle/>
          <a:p>
            <a:r>
              <a:rPr lang="en-US" sz="1000" dirty="0" smtClean="0"/>
              <a:t>http://www.geog.nau.edu/courses/alew/ggr346/ft/e-highlands/ne-village.jpg</a:t>
            </a:r>
            <a:endParaRPr lang="en-US" sz="1000" dirty="0"/>
          </a:p>
        </p:txBody>
      </p:sp>
      <p:pic>
        <p:nvPicPr>
          <p:cNvPr id="9220" name="Picture 4" descr="http://www.darklanecreative.com/uploads/2/1/1/5/21151136/2918008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95400"/>
            <a:ext cx="3352800" cy="53324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95800" y="5454411"/>
            <a:ext cx="990600" cy="1015663"/>
          </a:xfrm>
          <a:prstGeom prst="rect">
            <a:avLst/>
          </a:prstGeom>
        </p:spPr>
        <p:txBody>
          <a:bodyPr wrap="square">
            <a:spAutoFit/>
          </a:bodyPr>
          <a:lstStyle/>
          <a:p>
            <a:r>
              <a:rPr lang="en-US" sz="1000" dirty="0" smtClean="0"/>
              <a:t>http://www.darklanecreative.com/uploads/2/1/1/5/21151136/2918008_orig.jpg</a:t>
            </a:r>
            <a:endParaRPr lang="en-US" sz="1000" dirty="0"/>
          </a:p>
        </p:txBody>
      </p:sp>
    </p:spTree>
    <p:extLst>
      <p:ext uri="{BB962C8B-B14F-4D97-AF65-F5344CB8AC3E}">
        <p14:creationId xmlns:p14="http://schemas.microsoft.com/office/powerpoint/2010/main" val="2280862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of the North</a:t>
            </a:r>
            <a:endParaRPr lang="en-US" dirty="0"/>
          </a:p>
        </p:txBody>
      </p:sp>
      <p:sp>
        <p:nvSpPr>
          <p:cNvPr id="3" name="Content Placeholder 2"/>
          <p:cNvSpPr>
            <a:spLocks noGrp="1"/>
          </p:cNvSpPr>
          <p:nvPr>
            <p:ph idx="1"/>
          </p:nvPr>
        </p:nvSpPr>
        <p:spPr>
          <a:xfrm>
            <a:off x="76200" y="1295400"/>
            <a:ext cx="8839200" cy="5105400"/>
          </a:xfrm>
        </p:spPr>
        <p:txBody>
          <a:bodyPr>
            <a:normAutofit/>
          </a:bodyPr>
          <a:lstStyle/>
          <a:p>
            <a:r>
              <a:rPr lang="en-US" dirty="0" smtClean="0"/>
              <a:t>Natural features of the Northern United States:</a:t>
            </a:r>
          </a:p>
          <a:p>
            <a:pPr lvl="1"/>
            <a:r>
              <a:rPr lang="en-US" dirty="0" smtClean="0"/>
              <a:t>Still further inland were forests of spruce and fir (trees). Timber harvesting was a major source of revenue. The lumber was used for ship building and trade with other countries.  Once the area was deforested, coal and other minerals lead to a huge increase in mining. (Pennsylvania especially)</a:t>
            </a:r>
          </a:p>
        </p:txBody>
      </p:sp>
      <p:pic>
        <p:nvPicPr>
          <p:cNvPr id="10244" name="Picture 4" descr="http://www.fws.gov/uploadedImages/Region_5/NWRS/North_Zone/Moosehorn_Complex/Aroostook/Images/Forest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45" y="4572000"/>
            <a:ext cx="4876800" cy="20859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62600" y="6103978"/>
            <a:ext cx="3366655" cy="553998"/>
          </a:xfrm>
          <a:prstGeom prst="rect">
            <a:avLst/>
          </a:prstGeom>
        </p:spPr>
        <p:txBody>
          <a:bodyPr wrap="square">
            <a:spAutoFit/>
          </a:bodyPr>
          <a:lstStyle/>
          <a:p>
            <a:r>
              <a:rPr lang="en-US" sz="1000" dirty="0" smtClean="0"/>
              <a:t>http://www.fws.gov/uploadedImages/Region_5/NWRS/North_Zone/Moosehorn_Complex/Aroostook/Images/ForestPage.jpg</a:t>
            </a:r>
            <a:endParaRPr lang="en-US" sz="1000" dirty="0"/>
          </a:p>
        </p:txBody>
      </p:sp>
      <p:sp>
        <p:nvSpPr>
          <p:cNvPr id="5" name="Rectangle 4"/>
          <p:cNvSpPr/>
          <p:nvPr/>
        </p:nvSpPr>
        <p:spPr>
          <a:xfrm>
            <a:off x="5223163" y="4973782"/>
            <a:ext cx="3966150" cy="369332"/>
          </a:xfrm>
          <a:prstGeom prst="rect">
            <a:avLst/>
          </a:prstGeom>
        </p:spPr>
        <p:txBody>
          <a:bodyPr wrap="none">
            <a:spAutoFit/>
          </a:bodyPr>
          <a:lstStyle/>
          <a:p>
            <a:r>
              <a:rPr lang="en-US" dirty="0" smtClean="0">
                <a:hlinkClick r:id="rId3"/>
              </a:rPr>
              <a:t>Last of the Mohicans (show first minute)</a:t>
            </a:r>
            <a:endParaRPr lang="en-US" dirty="0"/>
          </a:p>
        </p:txBody>
      </p:sp>
    </p:spTree>
    <p:extLst>
      <p:ext uri="{BB962C8B-B14F-4D97-AF65-F5344CB8AC3E}">
        <p14:creationId xmlns:p14="http://schemas.microsoft.com/office/powerpoint/2010/main" val="2280862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1587</TotalTime>
  <Words>2509</Words>
  <Application>Microsoft Office PowerPoint</Application>
  <PresentationFormat>On-screen Show (4:3)</PresentationFormat>
  <Paragraphs>217</Paragraphs>
  <Slides>65</Slides>
  <Notes>0</Notes>
  <HiddenSlides>1</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North Versus South</vt:lpstr>
      <vt:lpstr>What You Need to Complete This Section:</vt:lpstr>
      <vt:lpstr>PowerPoint Presentation</vt:lpstr>
      <vt:lpstr>PowerPoint Presentation</vt:lpstr>
      <vt:lpstr>Geography of the North</vt:lpstr>
      <vt:lpstr>Geography of the North</vt:lpstr>
      <vt:lpstr>PowerPoint Presentation</vt:lpstr>
      <vt:lpstr>Geography of the North</vt:lpstr>
      <vt:lpstr>Geography of the North</vt:lpstr>
      <vt:lpstr>Geography of the North</vt:lpstr>
      <vt:lpstr>Geography of the South</vt:lpstr>
      <vt:lpstr>Geography of the South</vt:lpstr>
      <vt:lpstr>Geography of the South</vt:lpstr>
      <vt:lpstr>Geography of the South</vt:lpstr>
      <vt:lpstr>Geography of the South</vt:lpstr>
      <vt:lpstr>Geography of the South</vt:lpstr>
      <vt:lpstr>Geography of the South</vt:lpstr>
      <vt:lpstr>Geography of the South</vt:lpstr>
      <vt:lpstr>Economy of the North</vt:lpstr>
      <vt:lpstr>Economy of the South</vt:lpstr>
      <vt:lpstr>Technology and Transportation of the North</vt:lpstr>
      <vt:lpstr>Technology and Transportation of the South</vt:lpstr>
      <vt:lpstr>Societal Culture of the North</vt:lpstr>
      <vt:lpstr>Societal Culture of the North</vt:lpstr>
      <vt:lpstr>Societal Culture of the South</vt:lpstr>
      <vt:lpstr>Societal Culture of the South</vt:lpstr>
      <vt:lpstr>Societal Culture of the South</vt:lpstr>
      <vt:lpstr>Problems for the North</vt:lpstr>
      <vt:lpstr>Immigration Information</vt:lpstr>
      <vt:lpstr>PowerPoint Presentation</vt:lpstr>
      <vt:lpstr>Irish Immigrants</vt:lpstr>
      <vt:lpstr>PowerPoint Presentation</vt:lpstr>
      <vt:lpstr>German Immigrants</vt:lpstr>
      <vt:lpstr>PowerPoint Presentation</vt:lpstr>
      <vt:lpstr>Southern and Eastern Europeans</vt:lpstr>
      <vt:lpstr>PowerPoint Presentation</vt:lpstr>
      <vt:lpstr>Chinese Immigrants</vt:lpstr>
      <vt:lpstr>PowerPoint Presentation</vt:lpstr>
      <vt:lpstr>Effects of Immigration </vt:lpstr>
      <vt:lpstr>PowerPoint Presentation</vt:lpstr>
      <vt:lpstr>PowerPoint Presentation</vt:lpstr>
      <vt:lpstr>PowerPoint Presentation</vt:lpstr>
      <vt:lpstr>Effects of Factory Growth </vt:lpstr>
      <vt:lpstr>PowerPoint Presentation</vt:lpstr>
      <vt:lpstr>PowerPoint Presentation</vt:lpstr>
      <vt:lpstr>Labor Unions</vt:lpstr>
      <vt:lpstr>PowerPoint Presentation</vt:lpstr>
      <vt:lpstr>Labor Unions</vt:lpstr>
      <vt:lpstr>PowerPoint Presentation</vt:lpstr>
      <vt:lpstr>Labor Unions</vt:lpstr>
      <vt:lpstr>PowerPoint Presentation</vt:lpstr>
      <vt:lpstr>Strikes and Movements </vt:lpstr>
      <vt:lpstr>PowerPoint Presentation</vt:lpstr>
      <vt:lpstr>PowerPoint Presentation</vt:lpstr>
      <vt:lpstr>PowerPoint Presentation</vt:lpstr>
      <vt:lpstr>PowerPoint Presentation</vt:lpstr>
      <vt:lpstr>PowerPoint Presentation</vt:lpstr>
      <vt:lpstr>Problems for the South</vt:lpstr>
      <vt:lpstr>All of This Leads to…</vt:lpstr>
      <vt:lpstr>Other Names for the Civil War</vt:lpstr>
      <vt:lpstr>Sectionalism</vt:lpstr>
      <vt:lpstr>Protective Tariffs</vt:lpstr>
      <vt:lpstr>Slavery</vt:lpstr>
      <vt:lpstr>States Rights Versus Federal Rights</vt:lpstr>
      <vt:lpstr>The West</vt:lpstr>
    </vt:vector>
  </TitlesOfParts>
  <Company>Round Rock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Versus South</dc:title>
  <dc:creator>e130883</dc:creator>
  <cp:lastModifiedBy>e130883</cp:lastModifiedBy>
  <cp:revision>28</cp:revision>
  <dcterms:created xsi:type="dcterms:W3CDTF">2016-02-20T21:12:43Z</dcterms:created>
  <dcterms:modified xsi:type="dcterms:W3CDTF">2016-02-24T21:49:02Z</dcterms:modified>
</cp:coreProperties>
</file>